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Default Extension="pict" ContentType="image/pict"/>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vml" ContentType="application/vnd.openxmlformats-officedocument.vmlDrawing"/>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26"/>
  </p:notesMasterIdLst>
  <p:sldIdLst>
    <p:sldId id="256" r:id="rId2"/>
    <p:sldId id="257" r:id="rId3"/>
    <p:sldId id="28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 id="276" r:id="rId21"/>
    <p:sldId id="282" r:id="rId22"/>
    <p:sldId id="279" r:id="rId23"/>
    <p:sldId id="280" r:id="rId24"/>
    <p:sldId id="278"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44" autoAdjust="0"/>
    <p:restoredTop sz="94725" autoAdjust="0"/>
  </p:normalViewPr>
  <p:slideViewPr>
    <p:cSldViewPr snapToObjects="1">
      <p:cViewPr varScale="1">
        <p:scale>
          <a:sx n="83" d="100"/>
          <a:sy n="83" d="100"/>
        </p:scale>
        <p:origin x="-736" y="-112"/>
      </p:cViewPr>
      <p:guideLst>
        <p:guide orient="horz" pos="2160"/>
        <p:guide pos="2880"/>
      </p:guideLst>
    </p:cSldViewPr>
  </p:slideViewPr>
  <p:outlineViewPr>
    <p:cViewPr>
      <p:scale>
        <a:sx n="33" d="100"/>
        <a:sy n="33" d="100"/>
      </p:scale>
      <p:origin x="0" y="23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1" Type="http://schemas.openxmlformats.org/officeDocument/2006/relationships/tableStyles" Target="tableStyle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interSettings" Target="printerSettings/printerSettings1.bin"/><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esProps" Target="presProps.xml"/><Relationship Id="rId26" Type="http://schemas.openxmlformats.org/officeDocument/2006/relationships/notesMaster" Target="notesMasters/notesMaster1.xml"/><Relationship Id="rId30" Type="http://schemas.openxmlformats.org/officeDocument/2006/relationships/theme" Target="theme/theme1.xml"/><Relationship Id="rId11" Type="http://schemas.openxmlformats.org/officeDocument/2006/relationships/slide" Target="slides/slide10.xml"/><Relationship Id="rId29" Type="http://schemas.openxmlformats.org/officeDocument/2006/relationships/viewProps" Target="view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631CB6-C9A5-0F4E-971B-DBFEC7A3AA41}" type="datetimeFigureOut">
              <a:rPr lang="fr-FR" smtClean="0"/>
              <a:pPr/>
              <a:t>14/02/14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B7E526-C1DC-7B4F-86AB-163AFA0052D2}"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CB7E526-C1DC-7B4F-86AB-163AFA0052D2}"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*Ici économique et financière autant que politique</a:t>
            </a:r>
          </a:p>
          <a:p>
            <a:r>
              <a:rPr lang="fr-FR" dirty="0" smtClean="0"/>
              <a:t> **Le territoire est l’alpha et l’oméga de la socialisation de la nature</a:t>
            </a:r>
            <a:endParaRPr lang="fr-FR" dirty="0"/>
          </a:p>
        </p:txBody>
      </p:sp>
      <p:sp>
        <p:nvSpPr>
          <p:cNvPr id="4" name="Espace réservé du numéro de diapositive 3"/>
          <p:cNvSpPr>
            <a:spLocks noGrp="1"/>
          </p:cNvSpPr>
          <p:nvPr>
            <p:ph type="sldNum" sz="quarter" idx="10"/>
          </p:nvPr>
        </p:nvSpPr>
        <p:spPr/>
        <p:txBody>
          <a:bodyPr/>
          <a:lstStyle/>
          <a:p>
            <a:fld id="{5CB7E526-C1DC-7B4F-86AB-163AFA0052D2}"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60.000 vers 1985</a:t>
            </a:r>
            <a:endParaRPr lang="fr-FR" dirty="0"/>
          </a:p>
        </p:txBody>
      </p:sp>
      <p:sp>
        <p:nvSpPr>
          <p:cNvPr id="4" name="Espace réservé du numéro de diapositive 3"/>
          <p:cNvSpPr>
            <a:spLocks noGrp="1"/>
          </p:cNvSpPr>
          <p:nvPr>
            <p:ph type="sldNum" sz="quarter" idx="10"/>
          </p:nvPr>
        </p:nvSpPr>
        <p:spPr/>
        <p:txBody>
          <a:bodyPr/>
          <a:lstStyle/>
          <a:p>
            <a:fld id="{5CB7E526-C1DC-7B4F-86AB-163AFA0052D2}" type="slidenum">
              <a:rPr lang="fr-FR" smtClean="0"/>
              <a:pPr/>
              <a:t>10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SI Delta= 4 millions d’ha, la surface proposée est de la moitié ou du quart. Commenter la diversité des niveaux de </a:t>
            </a:r>
            <a:r>
              <a:rPr lang="fr-FR" dirty="0" err="1" smtClean="0"/>
              <a:t>compaarisons</a:t>
            </a:r>
            <a:r>
              <a:rPr lang="fr-FR" dirty="0" smtClean="0"/>
              <a:t> et </a:t>
            </a:r>
            <a:r>
              <a:rPr lang="fr-FR" dirty="0" err="1" smtClean="0"/>
              <a:t>référéer</a:t>
            </a:r>
            <a:r>
              <a:rPr lang="fr-FR" dirty="0" smtClean="0"/>
              <a:t> à </a:t>
            </a:r>
            <a:r>
              <a:rPr lang="fr-FR" dirty="0" err="1" smtClean="0"/>
              <a:t>Chouquer</a:t>
            </a:r>
            <a:r>
              <a:rPr lang="fr-FR" dirty="0" smtClean="0"/>
              <a:t> pp. 48-49.</a:t>
            </a:r>
          </a:p>
          <a:p>
            <a:r>
              <a:rPr lang="fr-FR" sz="1200" kern="1200" baseline="0" dirty="0" smtClean="0">
                <a:solidFill>
                  <a:schemeClr val="tx1"/>
                </a:solidFill>
                <a:latin typeface="+mn-lt"/>
                <a:ea typeface="+mn-ea"/>
                <a:cs typeface="+mn-cs"/>
              </a:rPr>
              <a:t>Source :  Mémorandum </a:t>
            </a:r>
            <a:r>
              <a:rPr lang="fr-FR" sz="1200" kern="1200" baseline="0" dirty="0" err="1" smtClean="0">
                <a:solidFill>
                  <a:schemeClr val="tx1"/>
                </a:solidFill>
                <a:latin typeface="+mn-lt"/>
                <a:ea typeface="+mn-ea"/>
                <a:cs typeface="+mn-cs"/>
              </a:rPr>
              <a:t>Parena</a:t>
            </a:r>
            <a:r>
              <a:rPr lang="fr-FR" sz="1200" kern="1200" baseline="0" dirty="0" smtClean="0">
                <a:solidFill>
                  <a:schemeClr val="tx1"/>
                </a:solidFill>
                <a:latin typeface="+mn-lt"/>
                <a:ea typeface="+mn-ea"/>
                <a:cs typeface="+mn-cs"/>
              </a:rPr>
              <a:t> sur la cession des terres agricoles de l’Office du Niger aux</a:t>
            </a:r>
          </a:p>
          <a:p>
            <a:r>
              <a:rPr lang="fr-FR" sz="1200" kern="1200" baseline="0" dirty="0" smtClean="0">
                <a:solidFill>
                  <a:schemeClr val="tx1"/>
                </a:solidFill>
                <a:latin typeface="+mn-lt"/>
                <a:ea typeface="+mn-ea"/>
                <a:cs typeface="+mn-cs"/>
              </a:rPr>
              <a:t>investisseurs privés nationaux et étrangers, publié dans Le Républicain, le 10 février 2011.</a:t>
            </a:r>
            <a:endParaRPr lang="fr-FR" dirty="0"/>
          </a:p>
        </p:txBody>
      </p:sp>
      <p:sp>
        <p:nvSpPr>
          <p:cNvPr id="4" name="Espace réservé du numéro de diapositive 3"/>
          <p:cNvSpPr>
            <a:spLocks noGrp="1"/>
          </p:cNvSpPr>
          <p:nvPr>
            <p:ph type="sldNum" sz="quarter" idx="10"/>
          </p:nvPr>
        </p:nvSpPr>
        <p:spPr/>
        <p:txBody>
          <a:bodyPr/>
          <a:lstStyle/>
          <a:p>
            <a:fld id="{5CB7E526-C1DC-7B4F-86AB-163AFA0052D2}" type="slidenum">
              <a:rPr lang="fr-FR" smtClean="0"/>
              <a:pPr/>
              <a:t>11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CB7E526-C1DC-7B4F-86AB-163AFA0052D2}" type="slidenum">
              <a:rPr lang="fr-FR" smtClean="0"/>
              <a:pPr/>
              <a:t>14</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a:t>
            </a:r>
            <a:r>
              <a:rPr lang="fr-FR" sz="1200" kern="1200" baseline="0" dirty="0" smtClean="0">
                <a:solidFill>
                  <a:schemeClr val="tx1"/>
                </a:solidFill>
                <a:latin typeface="+mn-lt"/>
                <a:ea typeface="+mn-ea"/>
                <a:cs typeface="+mn-cs"/>
              </a:rPr>
              <a:t>le lien d’attachement à la terre est bien directement lié au degré d’</a:t>
            </a:r>
            <a:r>
              <a:rPr lang="fr-FR" sz="1200" kern="1200" baseline="0" dirty="0" err="1" smtClean="0">
                <a:solidFill>
                  <a:schemeClr val="tx1"/>
                </a:solidFill>
                <a:latin typeface="+mn-lt"/>
                <a:ea typeface="+mn-ea"/>
                <a:cs typeface="+mn-cs"/>
              </a:rPr>
              <a:t>accaparabilité</a:t>
            </a:r>
            <a:r>
              <a:rPr lang="fr-FR" sz="1200" kern="1200" baseline="0" dirty="0" smtClean="0">
                <a:solidFill>
                  <a:schemeClr val="tx1"/>
                </a:solidFill>
                <a:latin typeface="+mn-lt"/>
                <a:ea typeface="+mn-ea"/>
                <a:cs typeface="+mn-cs"/>
              </a:rPr>
              <a:t> de cette terre p. 82.</a:t>
            </a:r>
            <a:endParaRPr lang="fr-FR" dirty="0"/>
          </a:p>
        </p:txBody>
      </p:sp>
      <p:sp>
        <p:nvSpPr>
          <p:cNvPr id="4" name="Espace réservé du numéro de diapositive 3"/>
          <p:cNvSpPr>
            <a:spLocks noGrp="1"/>
          </p:cNvSpPr>
          <p:nvPr>
            <p:ph type="sldNum" sz="quarter" idx="10"/>
          </p:nvPr>
        </p:nvSpPr>
        <p:spPr/>
        <p:txBody>
          <a:bodyPr/>
          <a:lstStyle/>
          <a:p>
            <a:fld id="{5CB7E526-C1DC-7B4F-86AB-163AFA0052D2}" type="slidenum">
              <a:rPr lang="fr-FR" smtClean="0"/>
              <a:pPr/>
              <a:t>20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B56BE3E-E4D9-AA4C-B215-1944C82966B4}" type="datetimeFigureOut">
              <a:rPr lang="fr-FR" smtClean="0"/>
              <a:pPr/>
              <a:t>14/02/14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56BE3E-E4D9-AA4C-B215-1944C82966B4}" type="datetimeFigureOut">
              <a:rPr lang="fr-FR" smtClean="0"/>
              <a:pPr/>
              <a:t>14/02/14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56BE3E-E4D9-AA4C-B215-1944C82966B4}" type="datetimeFigureOut">
              <a:rPr lang="fr-FR" smtClean="0"/>
              <a:pPr/>
              <a:t>14/02/14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56BE3E-E4D9-AA4C-B215-1944C82966B4}" type="datetimeFigureOut">
              <a:rPr lang="fr-FR" smtClean="0"/>
              <a:pPr/>
              <a:t>14/02/14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B56BE3E-E4D9-AA4C-B215-1944C82966B4}" type="datetimeFigureOut">
              <a:rPr lang="fr-FR" smtClean="0"/>
              <a:pPr/>
              <a:t>14/02/14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B56BE3E-E4D9-AA4C-B215-1944C82966B4}" type="datetimeFigureOut">
              <a:rPr lang="fr-FR" smtClean="0"/>
              <a:pPr/>
              <a:t>14/02/14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B56BE3E-E4D9-AA4C-B215-1944C82966B4}" type="datetimeFigureOut">
              <a:rPr lang="fr-FR" smtClean="0"/>
              <a:pPr/>
              <a:t>14/02/14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8B56BE3E-E4D9-AA4C-B215-1944C82966B4}" type="datetimeFigureOut">
              <a:rPr lang="fr-FR" smtClean="0"/>
              <a:pPr/>
              <a:t>14/02/14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56BE3E-E4D9-AA4C-B215-1944C82966B4}" type="datetimeFigureOut">
              <a:rPr lang="fr-FR" smtClean="0"/>
              <a:pPr/>
              <a:t>14/02/14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56BE3E-E4D9-AA4C-B215-1944C82966B4}" type="datetimeFigureOut">
              <a:rPr lang="fr-FR" smtClean="0"/>
              <a:pPr/>
              <a:t>14/02/14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56BE3E-E4D9-AA4C-B215-1944C82966B4}" type="datetimeFigureOut">
              <a:rPr lang="fr-FR" smtClean="0"/>
              <a:pPr/>
              <a:t>14/02/14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AD4027-AB96-9F46-96A7-13A0C00FA6B6}"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6BE3E-E4D9-AA4C-B215-1944C82966B4}" type="datetimeFigureOut">
              <a:rPr lang="fr-FR" smtClean="0"/>
              <a:pPr/>
              <a:t>14/02/14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D4027-AB96-9F46-96A7-13A0C00FA6B6}"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3" Type="http://schemas.openxmlformats.org/officeDocument/2006/relationships/oleObject" Target="???" TargetMode="Externa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i="1" dirty="0" smtClean="0"/>
              <a:t/>
            </a:r>
            <a:br>
              <a:rPr lang="fr-FR" i="1" dirty="0" smtClean="0"/>
            </a:br>
            <a:r>
              <a:rPr lang="fr-FR" sz="1800" i="1" dirty="0" smtClean="0"/>
              <a:t>Grandes manœuvres foncières  </a:t>
            </a:r>
            <a:br>
              <a:rPr lang="fr-FR" sz="1800" i="1" dirty="0" smtClean="0"/>
            </a:br>
            <a:r>
              <a:rPr lang="fr-FR" sz="1800" i="1" dirty="0" smtClean="0"/>
              <a:t>au Mali autour de l’Office du </a:t>
            </a:r>
            <a:r>
              <a:rPr lang="fr-FR" sz="1800" i="1" dirty="0" err="1" smtClean="0"/>
              <a:t>Niger</a:t>
            </a:r>
            <a:r>
              <a:rPr lang="fr-FR" sz="2000" i="1" dirty="0" err="1" smtClean="0"/>
              <a:t>circum</a:t>
            </a:r>
            <a:r>
              <a:rPr lang="fr-FR" sz="2000" i="1" dirty="0" smtClean="0"/>
              <a:t> </a:t>
            </a:r>
            <a:r>
              <a:rPr lang="fr-FR" sz="2000" i="1" dirty="0" smtClean="0"/>
              <a:t>fin 2012</a:t>
            </a:r>
            <a:endParaRPr lang="fr-FR" dirty="0"/>
          </a:p>
        </p:txBody>
      </p:sp>
      <p:sp>
        <p:nvSpPr>
          <p:cNvPr id="3" name="Sous-titre 2"/>
          <p:cNvSpPr>
            <a:spLocks noGrp="1"/>
          </p:cNvSpPr>
          <p:nvPr>
            <p:ph type="subTitle" idx="1"/>
          </p:nvPr>
        </p:nvSpPr>
        <p:spPr/>
        <p:txBody>
          <a:bodyPr>
            <a:normAutofit fontScale="85000" lnSpcReduction="20000"/>
          </a:bodyPr>
          <a:lstStyle/>
          <a:p>
            <a:r>
              <a:rPr lang="fr-FR" dirty="0" smtClean="0"/>
              <a:t>ASOM, 7 février 2014</a:t>
            </a:r>
          </a:p>
          <a:p>
            <a:endParaRPr lang="fr-FR" dirty="0" smtClean="0"/>
          </a:p>
          <a:p>
            <a:r>
              <a:rPr lang="fr-FR" dirty="0" smtClean="0"/>
              <a:t>Etienne Le Roy</a:t>
            </a:r>
          </a:p>
          <a:p>
            <a:r>
              <a:rPr lang="fr-FR" dirty="0" smtClean="0"/>
              <a:t>LAJP- Université Paris 1</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Brève mise en situation(2)</a:t>
            </a:r>
            <a:br>
              <a:rPr lang="fr-FR" sz="3600" dirty="0" smtClean="0"/>
            </a:br>
            <a:r>
              <a:rPr lang="fr-FR" sz="3600" dirty="0" smtClean="0"/>
              <a:t> L’Office du Niger</a:t>
            </a:r>
            <a:endParaRPr lang="fr-FR" sz="3600" dirty="0"/>
          </a:p>
        </p:txBody>
      </p:sp>
      <p:sp>
        <p:nvSpPr>
          <p:cNvPr id="3" name="Espace réservé du contenu 2"/>
          <p:cNvSpPr>
            <a:spLocks noGrp="1"/>
          </p:cNvSpPr>
          <p:nvPr>
            <p:ph idx="1"/>
          </p:nvPr>
        </p:nvSpPr>
        <p:spPr/>
        <p:txBody>
          <a:bodyPr>
            <a:normAutofit fontScale="92500" lnSpcReduction="20000"/>
          </a:bodyPr>
          <a:lstStyle/>
          <a:p>
            <a:r>
              <a:rPr lang="fr-FR" dirty="0" smtClean="0"/>
              <a:t>Créé en 1932, reposant sur le </a:t>
            </a:r>
            <a:r>
              <a:rPr lang="fr-FR" dirty="0" err="1" smtClean="0"/>
              <a:t>barrage-digue</a:t>
            </a:r>
            <a:r>
              <a:rPr lang="fr-FR" dirty="0" smtClean="0"/>
              <a:t> de </a:t>
            </a:r>
            <a:r>
              <a:rPr lang="fr-FR" dirty="0" err="1" smtClean="0"/>
              <a:t>Markala</a:t>
            </a:r>
            <a:r>
              <a:rPr lang="fr-FR" dirty="0" smtClean="0"/>
              <a:t> alimentant plusieurs milliers de Kms de canaux depuis 1947</a:t>
            </a:r>
            <a:r>
              <a:rPr lang="fr-FR" sz="1800" dirty="0" smtClean="0"/>
              <a:t>décret N° 94-004 du 09 03 1994</a:t>
            </a:r>
            <a:r>
              <a:rPr lang="fr-FR" dirty="0" smtClean="0"/>
              <a:t>. Sous contrat de gérance</a:t>
            </a:r>
            <a:r>
              <a:rPr lang="fr-FR" sz="1800" dirty="0" smtClean="0"/>
              <a:t> décret N°96-1888 PRM du 1° juillet 1996.</a:t>
            </a:r>
            <a:endParaRPr lang="fr-FR" dirty="0" smtClean="0"/>
          </a:p>
          <a:p>
            <a:r>
              <a:rPr lang="fr-FR" dirty="0" smtClean="0"/>
              <a:t>Organisé selon le principe de casiers  dévolus à des « colons » africains, allogènes ou allochtones*. Petite production familiale sous contrat, redevance sur l’eau utilisée.</a:t>
            </a:r>
          </a:p>
          <a:p>
            <a:r>
              <a:rPr lang="fr-FR" dirty="0" smtClean="0"/>
              <a:t>Irrigation par gravitation. Exo évaporation entre 25 et 50%. Infrastructure vétuste</a:t>
            </a:r>
            <a:r>
              <a:rPr lang="fr-FR" sz="2000" dirty="0" smtClean="0"/>
              <a:t> O&amp;C Barrière</a:t>
            </a:r>
            <a:r>
              <a:rPr lang="fr-FR" sz="2000" i="1" dirty="0" smtClean="0"/>
              <a:t>, Un droit à inventer</a:t>
            </a:r>
            <a:r>
              <a:rPr lang="fr-FR" sz="2000" dirty="0" smtClean="0"/>
              <a:t>, Paris, IRD, 2002</a:t>
            </a:r>
            <a:r>
              <a:rPr lang="fr-FR" dirty="0" smtClean="0"/>
              <a:t>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Brève mise en situation(3)</a:t>
            </a:r>
            <a:br>
              <a:rPr lang="fr-FR" dirty="0" smtClean="0"/>
            </a:br>
            <a:r>
              <a:rPr lang="fr-FR" dirty="0" smtClean="0"/>
              <a:t>Les superficies en jeu </a:t>
            </a:r>
            <a:br>
              <a:rPr lang="fr-FR" dirty="0" smtClean="0"/>
            </a:br>
            <a:r>
              <a:rPr lang="fr-FR" dirty="0" smtClean="0"/>
              <a:t> </a:t>
            </a:r>
            <a:endParaRPr lang="fr-FR" dirty="0"/>
          </a:p>
        </p:txBody>
      </p:sp>
      <p:sp>
        <p:nvSpPr>
          <p:cNvPr id="3" name="Espace réservé du contenu 2"/>
          <p:cNvSpPr>
            <a:spLocks noGrp="1"/>
          </p:cNvSpPr>
          <p:nvPr>
            <p:ph idx="1"/>
          </p:nvPr>
        </p:nvSpPr>
        <p:spPr/>
        <p:txBody>
          <a:bodyPr>
            <a:normAutofit fontScale="85000" lnSpcReduction="20000"/>
          </a:bodyPr>
          <a:lstStyle/>
          <a:p>
            <a:r>
              <a:rPr lang="fr-FR" sz="2800" dirty="0" smtClean="0"/>
              <a:t>Superficie  du delta : 40.000 Km</a:t>
            </a:r>
            <a:r>
              <a:rPr lang="fr-FR" sz="2800" baseline="30000" dirty="0" smtClean="0"/>
              <a:t>2</a:t>
            </a:r>
            <a:endParaRPr lang="fr-FR" sz="2800" dirty="0" smtClean="0"/>
          </a:p>
          <a:p>
            <a:r>
              <a:rPr lang="fr-FR" sz="2800" dirty="0" smtClean="0"/>
              <a:t>Superficie globale offerte à l’investissement : 2,2 à 2,5 millions d’ha ( 1, 9 million ha pour le seul ON ?)</a:t>
            </a:r>
          </a:p>
          <a:p>
            <a:r>
              <a:rPr lang="fr-FR" sz="2800" dirty="0" smtClean="0"/>
              <a:t>Surfaces offertes en priorité en concessions : 960.000 ha en huit zones dont 450.0000 en riziculture</a:t>
            </a:r>
          </a:p>
          <a:p>
            <a:r>
              <a:rPr lang="fr-FR" sz="2800" dirty="0" smtClean="0"/>
              <a:t>Surfaces (totales Mali) en négociation en 2012 : entre 550.000 et  820.000 ha, selon sources </a:t>
            </a:r>
            <a:r>
              <a:rPr lang="fr-FR" sz="1800" dirty="0" smtClean="0"/>
              <a:t>(472.000ha étrangers  et 233.000 ha nationaux*) </a:t>
            </a:r>
            <a:endParaRPr lang="fr-FR" sz="2800" dirty="0" smtClean="0"/>
          </a:p>
          <a:p>
            <a:r>
              <a:rPr lang="fr-FR" sz="2800" dirty="0" smtClean="0"/>
              <a:t>effectivement attribuées sur ON (2012): 400.000 ha</a:t>
            </a:r>
            <a:r>
              <a:rPr lang="fr-FR" sz="1600" dirty="0" smtClean="0"/>
              <a:t> (dont étrangers 162.850 ha ??? (J D L)</a:t>
            </a:r>
            <a:endParaRPr lang="fr-FR" sz="2800" dirty="0" smtClean="0"/>
          </a:p>
          <a:p>
            <a:r>
              <a:rPr lang="fr-FR" sz="2800" dirty="0" smtClean="0"/>
              <a:t>Surfaces aménagées en colonat : 88.000 ha</a:t>
            </a:r>
          </a:p>
          <a:p>
            <a:r>
              <a:rPr lang="fr-FR" sz="2800" dirty="0" smtClean="0"/>
              <a:t>Surfaces individuelles des colons : entre 1 et 5 ha</a:t>
            </a:r>
            <a:r>
              <a:rPr lang="fr-FR" sz="1600" dirty="0" smtClean="0"/>
              <a:t> (=3,7ha)</a:t>
            </a:r>
            <a:endParaRPr lang="fr-FR" sz="2800" dirty="0" smtClean="0"/>
          </a:p>
          <a:p>
            <a:r>
              <a:rPr lang="fr-FR" sz="2800" dirty="0" smtClean="0"/>
              <a:t>Nombre d’exploitations (25.000 ?) et de familles concernées  entre 60.000 et ????  </a:t>
            </a:r>
            <a:endParaRPr lang="fr-F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Brève mise en situation(4)</a:t>
            </a:r>
            <a:br>
              <a:rPr lang="fr-FR" dirty="0" smtClean="0"/>
            </a:br>
            <a:r>
              <a:rPr lang="fr-FR" dirty="0"/>
              <a:t>D</a:t>
            </a:r>
            <a:r>
              <a:rPr lang="fr-FR" dirty="0" smtClean="0"/>
              <a:t>es attributaires en concurrence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L’office du Niger est dessaisi et le personnel politique local écarté des dossiers</a:t>
            </a:r>
          </a:p>
          <a:p>
            <a:r>
              <a:rPr lang="fr-FR" dirty="0" smtClean="0"/>
              <a:t>Une agence centrale a été créée: Agence pour la Promotion des investissements (API)  </a:t>
            </a:r>
          </a:p>
          <a:p>
            <a:r>
              <a:rPr lang="fr-FR" dirty="0" smtClean="0"/>
              <a:t>Le président de la République A T Touré (dit ATT)  avait négocié directement plusieurs contrats internationaux </a:t>
            </a:r>
            <a:r>
              <a:rPr lang="fr-FR" sz="2000" dirty="0" smtClean="0"/>
              <a:t>cas SGI</a:t>
            </a:r>
            <a:endParaRPr lang="fr-FR" dirty="0" smtClean="0"/>
          </a:p>
          <a:p>
            <a:r>
              <a:rPr lang="fr-FR" dirty="0" smtClean="0"/>
              <a:t>Plusieurs ministères ont pu être approchés/sollicités/sensibilisés sur les mêmes dossiers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investisseurs</a:t>
            </a:r>
            <a:br>
              <a:rPr lang="fr-FR" dirty="0" smtClean="0"/>
            </a:br>
            <a:r>
              <a:rPr lang="fr-FR" dirty="0" smtClean="0"/>
              <a:t> (1) étrangers</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sz="2800" dirty="0" smtClean="0"/>
              <a:t>. MALIBYA (Lybie)  100.000 ha (Macina), option à 700.000</a:t>
            </a:r>
          </a:p>
          <a:p>
            <a:pPr>
              <a:buNone/>
            </a:pPr>
            <a:r>
              <a:rPr lang="fr-FR" sz="2000" dirty="0" smtClean="0"/>
              <a:t>(Canal + route, (faits) riz + élevage (960.000 têtes), tomates, salariat ?) </a:t>
            </a:r>
            <a:r>
              <a:rPr lang="fr-FR" sz="2400" dirty="0" smtClean="0"/>
              <a:t> Arrêt ? </a:t>
            </a:r>
            <a:endParaRPr lang="fr-FR" sz="2000" dirty="0" smtClean="0"/>
          </a:p>
          <a:p>
            <a:pPr>
              <a:buNone/>
            </a:pPr>
            <a:r>
              <a:rPr lang="fr-FR" sz="2800" dirty="0" smtClean="0"/>
              <a:t>. LONRHO (GB/RSA) entre 20.000 et 100.000,ha </a:t>
            </a:r>
            <a:r>
              <a:rPr lang="fr-FR" sz="2000" dirty="0" smtClean="0"/>
              <a:t>activités non documentées</a:t>
            </a:r>
            <a:r>
              <a:rPr lang="fr-FR" sz="2800" dirty="0" smtClean="0"/>
              <a:t> </a:t>
            </a:r>
          </a:p>
          <a:p>
            <a:pPr>
              <a:buNone/>
            </a:pPr>
            <a:r>
              <a:rPr lang="fr-FR" sz="2800" dirty="0" smtClean="0"/>
              <a:t>. SOSUMAR (Privé RSA) 14.000 à 17.000 ha </a:t>
            </a:r>
            <a:r>
              <a:rPr lang="fr-FR" sz="2000" dirty="0" smtClean="0"/>
              <a:t>canne à sucre pour bioéthanol</a:t>
            </a:r>
            <a:r>
              <a:rPr lang="fr-FR" sz="2800" dirty="0" smtClean="0"/>
              <a:t>  </a:t>
            </a:r>
            <a:endParaRPr lang="fr-FR" sz="2000" dirty="0" smtClean="0"/>
          </a:p>
          <a:p>
            <a:pPr>
              <a:buNone/>
            </a:pPr>
            <a:r>
              <a:rPr lang="fr-FR" sz="2000" dirty="0" smtClean="0"/>
              <a:t>. </a:t>
            </a:r>
            <a:r>
              <a:rPr lang="fr-FR" sz="2800" dirty="0" err="1" smtClean="0"/>
              <a:t>N’Sukala</a:t>
            </a:r>
            <a:r>
              <a:rPr lang="fr-FR" sz="2800" dirty="0" smtClean="0"/>
              <a:t> ( Privé Chinois) 20.600 ha  sur 5 zones dont  13.000 disponibles à la signature </a:t>
            </a:r>
            <a:r>
              <a:rPr lang="fr-FR" sz="2000" dirty="0" smtClean="0"/>
              <a:t>complexe sucrier</a:t>
            </a:r>
          </a:p>
          <a:p>
            <a:pPr>
              <a:buNone/>
            </a:pPr>
            <a:r>
              <a:rPr lang="fr-FR" sz="2800" dirty="0" smtClean="0"/>
              <a:t>. UEMOA option de 100.000 ha </a:t>
            </a:r>
            <a:r>
              <a:rPr lang="fr-FR" sz="2000" dirty="0" smtClean="0"/>
              <a:t> au profit des pays membres et dans un contexte  Sud/sud</a:t>
            </a:r>
          </a:p>
          <a:p>
            <a:pPr>
              <a:buNone/>
            </a:pPr>
            <a:r>
              <a:rPr lang="fr-FR" sz="2800" dirty="0" smtClean="0"/>
              <a:t>. CEN-SAD (</a:t>
            </a:r>
            <a:r>
              <a:rPr lang="fr-FR" sz="2065" dirty="0" err="1" smtClean="0"/>
              <a:t>sud-sud</a:t>
            </a:r>
            <a:r>
              <a:rPr lang="fr-FR" sz="2800" dirty="0" smtClean="0"/>
              <a:t>) option de 100.000 ha </a:t>
            </a:r>
            <a:r>
              <a:rPr lang="fr-FR" sz="2162" dirty="0" smtClean="0"/>
              <a:t>au profit des pays membres</a:t>
            </a:r>
          </a:p>
          <a:p>
            <a:pPr>
              <a:buNone/>
            </a:pPr>
            <a:r>
              <a:rPr lang="fr-FR" sz="2162" dirty="0" smtClean="0"/>
              <a:t>.  </a:t>
            </a:r>
            <a:r>
              <a:rPr lang="fr-FR" sz="3294" dirty="0" smtClean="0"/>
              <a:t>MCA /</a:t>
            </a:r>
            <a:r>
              <a:rPr lang="fr-FR" sz="3294" dirty="0" err="1" smtClean="0"/>
              <a:t>Alatona</a:t>
            </a:r>
            <a:r>
              <a:rPr lang="fr-FR" sz="3294" dirty="0" smtClean="0"/>
              <a:t> (USA) 14.000 ha </a:t>
            </a:r>
            <a:r>
              <a:rPr lang="fr-FR" sz="2000" dirty="0" smtClean="0"/>
              <a:t>financement de l’aménagement</a:t>
            </a:r>
          </a:p>
          <a:p>
            <a:pPr>
              <a:buNone/>
            </a:pPr>
            <a:r>
              <a:rPr lang="fr-FR" sz="2581" b="1" dirty="0" smtClean="0"/>
              <a:t>   ILLOVO GROUP HOLDING </a:t>
            </a:r>
            <a:r>
              <a:rPr lang="fr-FR" sz="2581" b="1" dirty="0" err="1" smtClean="0"/>
              <a:t>lIMITED</a:t>
            </a:r>
            <a:r>
              <a:rPr lang="fr-FR" sz="2581" b="1" dirty="0" smtClean="0"/>
              <a:t> </a:t>
            </a:r>
            <a:r>
              <a:rPr lang="fr-FR" sz="1882" dirty="0" smtClean="0"/>
              <a:t>( JOINT VENTURES GV M- RSA/GB.2007-2012) Bail 30 ans  19.254 ha en canne à sucre/éthanol </a:t>
            </a:r>
            <a:r>
              <a:rPr lang="fr-FR" sz="1882" dirty="0" err="1" smtClean="0"/>
              <a:t>dt</a:t>
            </a:r>
            <a:r>
              <a:rPr lang="fr-FR" sz="1882" dirty="0" smtClean="0"/>
              <a:t> 854 disponibles immédiatement et 134 ha par BE pour usine . Financement </a:t>
            </a:r>
            <a:r>
              <a:rPr lang="fr-FR" sz="1882" dirty="0" err="1" smtClean="0"/>
              <a:t>BaD</a:t>
            </a:r>
            <a:r>
              <a:rPr lang="fr-FR" sz="1882" dirty="0" smtClean="0"/>
              <a:t> qui impose un volet social.  </a:t>
            </a:r>
            <a:endParaRPr lang="fr-FR" sz="1882"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investisseurs</a:t>
            </a:r>
            <a:br>
              <a:rPr lang="fr-FR" dirty="0" smtClean="0"/>
            </a:br>
            <a:r>
              <a:rPr lang="fr-FR" dirty="0" smtClean="0"/>
              <a:t> (1) étrangers </a:t>
            </a:r>
            <a:r>
              <a:rPr lang="fr-FR" dirty="0" err="1" smtClean="0"/>
              <a:t>-suite</a:t>
            </a:r>
            <a:endParaRPr lang="fr-FR" dirty="0"/>
          </a:p>
        </p:txBody>
      </p:sp>
      <p:sp>
        <p:nvSpPr>
          <p:cNvPr id="3" name="Espace réservé du contenu 2"/>
          <p:cNvSpPr>
            <a:spLocks noGrp="1"/>
          </p:cNvSpPr>
          <p:nvPr>
            <p:ph idx="1"/>
          </p:nvPr>
        </p:nvSpPr>
        <p:spPr/>
        <p:txBody>
          <a:bodyPr>
            <a:normAutofit lnSpcReduction="10000"/>
          </a:bodyPr>
          <a:lstStyle/>
          <a:p>
            <a:r>
              <a:rPr lang="fr-FR" dirty="0" err="1" smtClean="0"/>
              <a:t>AGRO-énergie</a:t>
            </a:r>
            <a:r>
              <a:rPr lang="fr-FR" dirty="0" smtClean="0"/>
              <a:t> développement  (Fr) 30.000 ha dont 2.605 ha en 1° phase </a:t>
            </a:r>
            <a:r>
              <a:rPr lang="fr-FR" sz="2000" i="1" dirty="0" err="1" smtClean="0"/>
              <a:t>jatropha</a:t>
            </a:r>
            <a:r>
              <a:rPr lang="fr-FR" sz="2000" i="1" dirty="0" smtClean="0"/>
              <a:t> </a:t>
            </a:r>
          </a:p>
          <a:p>
            <a:r>
              <a:rPr lang="fr-FR" sz="2800" dirty="0" smtClean="0"/>
              <a:t>FORAS (Arabie saoudite)  5.000 ha en zone pilote, 100.000 ha à terme</a:t>
            </a:r>
            <a:r>
              <a:rPr lang="fr-FR" sz="2000" dirty="0" smtClean="0"/>
              <a:t> activité non documentée (riz?)</a:t>
            </a:r>
          </a:p>
          <a:p>
            <a:r>
              <a:rPr lang="fr-FR" sz="2800" dirty="0" smtClean="0"/>
              <a:t>SEEDROCK AFRICA Agriculture  (Canada) 40.000 ha </a:t>
            </a:r>
            <a:r>
              <a:rPr lang="fr-FR" sz="2000" dirty="0" smtClean="0"/>
              <a:t>activité non documentée</a:t>
            </a:r>
            <a:r>
              <a:rPr lang="fr-FR" sz="2800" dirty="0" smtClean="0"/>
              <a:t>  </a:t>
            </a:r>
          </a:p>
          <a:p>
            <a:r>
              <a:rPr lang="fr-FR" sz="2800" dirty="0" err="1" smtClean="0"/>
              <a:t>Southern</a:t>
            </a:r>
            <a:r>
              <a:rPr lang="fr-FR" sz="2800" dirty="0" smtClean="0"/>
              <a:t> Global Inc. ( privé américain) 30.000 ha </a:t>
            </a:r>
            <a:r>
              <a:rPr lang="fr-FR" sz="2000" dirty="0" smtClean="0"/>
              <a:t>activité non documentée  </a:t>
            </a:r>
          </a:p>
          <a:p>
            <a:r>
              <a:rPr lang="fr-FR" sz="2800" dirty="0" err="1" smtClean="0"/>
              <a:t>Farm</a:t>
            </a:r>
            <a:r>
              <a:rPr lang="fr-FR" sz="2800" dirty="0" smtClean="0"/>
              <a:t> Land of </a:t>
            </a:r>
            <a:r>
              <a:rPr lang="fr-FR" sz="2800" dirty="0" err="1" smtClean="0"/>
              <a:t>Guinea</a:t>
            </a:r>
            <a:r>
              <a:rPr lang="fr-FR" sz="2800" dirty="0" smtClean="0"/>
              <a:t> (Guinée) 10.000 ha </a:t>
            </a:r>
            <a:r>
              <a:rPr lang="fr-FR" sz="2000" dirty="0" smtClean="0"/>
              <a:t> maïs, riz, blé, soja</a:t>
            </a:r>
            <a:endParaRPr lang="fr-FR"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investisseurs</a:t>
            </a:r>
            <a:br>
              <a:rPr lang="fr-FR" dirty="0" smtClean="0"/>
            </a:br>
            <a:r>
              <a:rPr lang="fr-FR" dirty="0" smtClean="0"/>
              <a:t>(2</a:t>
            </a:r>
            <a:r>
              <a:rPr lang="fr-FR" dirty="0"/>
              <a:t>)</a:t>
            </a:r>
            <a:r>
              <a:rPr lang="fr-FR" dirty="0" smtClean="0"/>
              <a:t> nationaux </a:t>
            </a:r>
            <a:endParaRPr lang="fr-FR" dirty="0"/>
          </a:p>
        </p:txBody>
      </p:sp>
      <p:sp>
        <p:nvSpPr>
          <p:cNvPr id="3" name="Espace réservé du contenu 2"/>
          <p:cNvSpPr>
            <a:spLocks noGrp="1"/>
          </p:cNvSpPr>
          <p:nvPr>
            <p:ph idx="1"/>
          </p:nvPr>
        </p:nvSpPr>
        <p:spPr/>
        <p:txBody>
          <a:bodyPr>
            <a:normAutofit/>
          </a:bodyPr>
          <a:lstStyle/>
          <a:p>
            <a:r>
              <a:rPr lang="fr-FR" dirty="0" smtClean="0"/>
              <a:t>GDCM Grand Distributeur  Céréalier du Mali, sur 7500 ha à </a:t>
            </a:r>
            <a:r>
              <a:rPr lang="fr-FR" dirty="0" err="1" smtClean="0"/>
              <a:t>Samanadougou</a:t>
            </a:r>
            <a:r>
              <a:rPr lang="fr-FR" dirty="0" smtClean="0"/>
              <a:t> </a:t>
            </a:r>
            <a:r>
              <a:rPr lang="fr-FR" sz="2000" dirty="0" smtClean="0"/>
              <a:t> blé, riz, maïs et pomme de terre. Production par 10 pivots (</a:t>
            </a:r>
            <a:r>
              <a:rPr lang="fr-FR" sz="2000" dirty="0" err="1" smtClean="0"/>
              <a:t>aspertion</a:t>
            </a:r>
            <a:r>
              <a:rPr lang="fr-FR" sz="2000" dirty="0" smtClean="0"/>
              <a:t>).</a:t>
            </a:r>
          </a:p>
          <a:p>
            <a:r>
              <a:rPr lang="fr-FR" dirty="0" smtClean="0"/>
              <a:t>TOMOTA 100.000 ha sur 3 sites/663 ha en 2010. Expulsions sans dédommagements</a:t>
            </a:r>
            <a:r>
              <a:rPr lang="fr-FR" sz="2000" dirty="0" smtClean="0"/>
              <a:t> </a:t>
            </a:r>
            <a:r>
              <a:rPr lang="fr-FR" sz="2000" dirty="0" err="1" smtClean="0"/>
              <a:t>jatropha</a:t>
            </a:r>
            <a:r>
              <a:rPr lang="fr-FR" sz="2000" dirty="0" smtClean="0"/>
              <a:t>, arachide, tournesol et coton</a:t>
            </a:r>
          </a:p>
          <a:p>
            <a:r>
              <a:rPr lang="fr-FR" dirty="0" smtClean="0"/>
              <a:t>AGROENER, 40.000 ha </a:t>
            </a:r>
            <a:r>
              <a:rPr lang="fr-FR" sz="2000" dirty="0" smtClean="0"/>
              <a:t> non documenté</a:t>
            </a:r>
          </a:p>
          <a:p>
            <a:r>
              <a:rPr lang="fr-FR" dirty="0" smtClean="0"/>
              <a:t>YATTASAYE, 20.0000 ha </a:t>
            </a:r>
            <a:r>
              <a:rPr lang="fr-FR" sz="2000" dirty="0" smtClean="0"/>
              <a:t>non documenté</a:t>
            </a:r>
          </a:p>
          <a:p>
            <a:r>
              <a:rPr lang="fr-FR" dirty="0" smtClean="0"/>
              <a:t>SOCOGEM, 20.000 ha </a:t>
            </a:r>
            <a:r>
              <a:rPr lang="fr-FR" sz="2162" dirty="0" smtClean="0"/>
              <a:t>non documenté    </a:t>
            </a:r>
            <a:endParaRPr lang="fr-FR" sz="2162"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investisseurs</a:t>
            </a:r>
            <a:br>
              <a:rPr lang="fr-FR" dirty="0" smtClean="0"/>
            </a:br>
            <a:r>
              <a:rPr lang="fr-FR" dirty="0" smtClean="0"/>
              <a:t>(2) nationaux – </a:t>
            </a:r>
            <a:r>
              <a:rPr lang="fr-FR" dirty="0" err="1" smtClean="0"/>
              <a:t>suite-</a:t>
            </a:r>
            <a:r>
              <a:rPr lang="fr-FR" dirty="0" smtClean="0"/>
              <a:t> </a:t>
            </a:r>
            <a:endParaRPr lang="fr-FR" dirty="0"/>
          </a:p>
        </p:txBody>
      </p:sp>
      <p:sp>
        <p:nvSpPr>
          <p:cNvPr id="3" name="Espace réservé du contenu 2"/>
          <p:cNvSpPr>
            <a:spLocks noGrp="1"/>
          </p:cNvSpPr>
          <p:nvPr>
            <p:ph idx="1"/>
          </p:nvPr>
        </p:nvSpPr>
        <p:spPr/>
        <p:txBody>
          <a:bodyPr/>
          <a:lstStyle/>
          <a:p>
            <a:r>
              <a:rPr lang="fr-FR" dirty="0" smtClean="0"/>
              <a:t>SNF, 15.000 ha, </a:t>
            </a:r>
            <a:r>
              <a:rPr lang="fr-FR" sz="2000" dirty="0" smtClean="0">
                <a:latin typeface="Calibri (Corps)"/>
                <a:cs typeface="Calibri (Corps)"/>
              </a:rPr>
              <a:t>non documenté</a:t>
            </a:r>
          </a:p>
          <a:p>
            <a:r>
              <a:rPr lang="fr-FR" dirty="0" smtClean="0"/>
              <a:t>PETROTECH , 10.000 ha</a:t>
            </a:r>
            <a:r>
              <a:rPr lang="fr-FR" sz="2000" dirty="0" smtClean="0"/>
              <a:t>, non documenté</a:t>
            </a:r>
          </a:p>
          <a:p>
            <a:r>
              <a:rPr lang="fr-FR" dirty="0" smtClean="0"/>
              <a:t>HAWYT (huilerie) 1.000 ha </a:t>
            </a:r>
            <a:r>
              <a:rPr lang="fr-FR" sz="2000" dirty="0" smtClean="0"/>
              <a:t>tournesol</a:t>
            </a:r>
          </a:p>
          <a:p>
            <a:r>
              <a:rPr lang="fr-FR" dirty="0" smtClean="0"/>
              <a:t>D’autres attributions à des particuliers porteraient sur 26.000 ha selon le parti </a:t>
            </a:r>
            <a:r>
              <a:rPr lang="fr-FR" dirty="0" err="1" smtClean="0"/>
              <a:t>Parena</a:t>
            </a:r>
            <a:endParaRPr lang="fr-FR" dirty="0" smtClean="0"/>
          </a:p>
          <a:p>
            <a:r>
              <a:rPr lang="fr-FR" sz="2800" dirty="0" smtClean="0"/>
              <a:t>Source : Gérard Chouquet, </a:t>
            </a:r>
            <a:r>
              <a:rPr lang="fr-FR" sz="2800" i="1" dirty="0" smtClean="0"/>
              <a:t> Terres porteuses, entre faim de terres et appétit d’espace</a:t>
            </a:r>
            <a:r>
              <a:rPr lang="fr-FR" sz="2800" dirty="0" smtClean="0"/>
              <a:t>,  Paris, Arles</a:t>
            </a:r>
            <a:r>
              <a:rPr lang="fr-FR" sz="2800" i="1" dirty="0" smtClean="0"/>
              <a:t>, </a:t>
            </a:r>
            <a:r>
              <a:rPr lang="fr-FR" sz="2800" dirty="0" smtClean="0"/>
              <a:t> Actes </a:t>
            </a:r>
            <a:r>
              <a:rPr lang="fr-FR" sz="2800" dirty="0" err="1" smtClean="0"/>
              <a:t>SUD-Errance</a:t>
            </a:r>
            <a:r>
              <a:rPr lang="fr-FR" sz="2800" dirty="0" smtClean="0"/>
              <a:t>, 2012, p. 51-55.</a:t>
            </a:r>
            <a:endParaRPr lang="fr-FR" sz="2800"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Commentaires et perspectives </a:t>
            </a:r>
            <a:br>
              <a:rPr lang="fr-FR" dirty="0" smtClean="0"/>
            </a:br>
            <a:r>
              <a:rPr lang="fr-FR" sz="3111" dirty="0" smtClean="0"/>
              <a:t>Voir  Chouquet, AGTER, ELR</a:t>
            </a:r>
            <a:r>
              <a:rPr lang="fr-FR" dirty="0" smtClean="0"/>
              <a:t> </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Opacité des contrats et répartition  nébuleuse de la rente. Insuffisance du droit international. Echec au (d)roi(t)</a:t>
            </a:r>
          </a:p>
          <a:p>
            <a:r>
              <a:rPr lang="fr-FR" dirty="0" smtClean="0"/>
              <a:t>Une problématique d’attribution par anticipation, contraire à la réalité économique mais en phase avec les enjeux politiques.</a:t>
            </a:r>
          </a:p>
          <a:p>
            <a:r>
              <a:rPr lang="fr-FR" dirty="0" smtClean="0"/>
              <a:t>Enjeu de l’appropriation de l’eau devenant rare</a:t>
            </a:r>
          </a:p>
          <a:p>
            <a:r>
              <a:rPr lang="fr-FR" dirty="0" smtClean="0"/>
              <a:t>Non-respect des droits des paysans</a:t>
            </a:r>
          </a:p>
          <a:p>
            <a:r>
              <a:rPr lang="fr-FR" dirty="0" smtClean="0"/>
              <a:t>Une mutation économique et sociale majeure se prépare : </a:t>
            </a:r>
            <a:r>
              <a:rPr lang="fr-FR" sz="2400" dirty="0" smtClean="0"/>
              <a:t> disparition à terme des petites exploitations familiales ?</a:t>
            </a:r>
            <a:endParaRPr lang="fr-FR"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686800" cy="4525963"/>
          </a:xfrm>
        </p:spPr>
        <p:txBody>
          <a:bodyPr>
            <a:normAutofit fontScale="92500"/>
          </a:bodyPr>
          <a:lstStyle/>
          <a:p>
            <a:r>
              <a:rPr lang="fr-FR" dirty="0" smtClean="0"/>
              <a:t>Il faut sauver la petite paysannerie familiale parce qu’il n’existe pas d’alternative à l’activité agricole pour employer l’armée de réserve des paysans. Pour cela, il faut traduire la </a:t>
            </a:r>
            <a:r>
              <a:rPr lang="fr-FR" dirty="0" err="1" smtClean="0"/>
              <a:t>néo-modernité</a:t>
            </a:r>
            <a:r>
              <a:rPr lang="fr-FR" dirty="0" smtClean="0"/>
              <a:t>  africaine en cours d’inventions en régulations foncières originales, à mi-chemin du capitalisme triomphant.</a:t>
            </a:r>
          </a:p>
          <a:p>
            <a:r>
              <a:rPr lang="fr-FR" dirty="0" smtClean="0"/>
              <a:t>Redécouvrir des voies plus endogènes et plus démocratiques, en particulier  assurer la transparence des procédures.    </a:t>
            </a:r>
          </a:p>
          <a:p>
            <a:endParaRPr lang="fr-FR" dirty="0"/>
          </a:p>
        </p:txBody>
      </p:sp>
      <p:sp>
        <p:nvSpPr>
          <p:cNvPr id="4" name="Titre 3"/>
          <p:cNvSpPr>
            <a:spLocks noGrp="1"/>
          </p:cNvSpPr>
          <p:nvPr>
            <p:ph type="title"/>
          </p:nvPr>
        </p:nvSpPr>
        <p:spPr/>
        <p:txBody>
          <a:bodyPr>
            <a:normAutofit fontScale="90000"/>
          </a:bodyPr>
          <a:lstStyle/>
          <a:p>
            <a:r>
              <a:rPr lang="fr-FR" dirty="0" smtClean="0"/>
              <a:t>Commentaires et perspectives </a:t>
            </a:r>
            <a:br>
              <a:rPr lang="fr-FR" dirty="0" smtClean="0"/>
            </a:b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écueils à éviter </a:t>
            </a:r>
            <a:endParaRPr lang="fr-FR" dirty="0"/>
          </a:p>
        </p:txBody>
      </p:sp>
      <p:sp>
        <p:nvSpPr>
          <p:cNvPr id="3" name="Espace réservé du contenu 2"/>
          <p:cNvSpPr>
            <a:spLocks noGrp="1"/>
          </p:cNvSpPr>
          <p:nvPr>
            <p:ph idx="1"/>
          </p:nvPr>
        </p:nvSpPr>
        <p:spPr/>
        <p:txBody>
          <a:bodyPr>
            <a:normAutofit fontScale="92500"/>
          </a:bodyPr>
          <a:lstStyle/>
          <a:p>
            <a:r>
              <a:rPr lang="fr-FR" dirty="0"/>
              <a:t>Généraliser la propriété privée  « à tout va », sans corrélation entre le foncier et le marché;</a:t>
            </a:r>
          </a:p>
          <a:p>
            <a:r>
              <a:rPr lang="fr-FR" dirty="0"/>
              <a:t>Reproduire la dépendance coloniale au profit des élites urbaines par la domanialité étatique;</a:t>
            </a:r>
          </a:p>
          <a:p>
            <a:r>
              <a:rPr lang="fr-FR" dirty="0"/>
              <a:t>Ignorer les aspirations paysannes à vivre du travail de la terre.</a:t>
            </a:r>
          </a:p>
          <a:p>
            <a:r>
              <a:rPr lang="fr-FR" dirty="0"/>
              <a:t>Mais ne pas oublier l’insertion internationale de l’économie malienne : un nouvel équilibre à trouver.</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1695450" y="2057400"/>
          <a:ext cx="5753100" cy="3492500"/>
        </p:xfrm>
        <a:graphic>
          <a:graphicData uri="http://schemas.openxmlformats.org/presentationml/2006/ole">
            <p:oleObj spid="_x0000_s5122" name="Document" r:id="rId3" imgW="5753100" imgH="3492500" progId="Word.Document.12">
              <p:link updateAutomatic="1"/>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t>
            </a:r>
            <a:r>
              <a:rPr lang="fr-FR" dirty="0" err="1" smtClean="0"/>
              <a:t>accaparabilité</a:t>
            </a:r>
            <a:r>
              <a:rPr lang="fr-FR" dirty="0" smtClean="0"/>
              <a:t> des terre </a:t>
            </a:r>
            <a:r>
              <a:rPr lang="fr-FR" sz="2222" dirty="0" smtClean="0"/>
              <a:t>(J. De </a:t>
            </a:r>
            <a:r>
              <a:rPr lang="fr-FR" sz="2222" dirty="0" err="1" smtClean="0"/>
              <a:t>Leener</a:t>
            </a:r>
            <a:r>
              <a:rPr lang="fr-FR" sz="2222" dirty="0" smtClean="0"/>
              <a:t>)</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fr-FR" sz="2000" dirty="0" smtClean="0"/>
              <a:t>Définition : « </a:t>
            </a:r>
            <a:r>
              <a:rPr lang="fr-FR" sz="2000" i="1" dirty="0" smtClean="0"/>
              <a:t>ce qui rend un capital foncier, agricole le plus souvent, susceptible de se faire accaparer par des tiers, aux dépens de ceux et celles qui l'exploitent et qui souvent en vivent</a:t>
            </a:r>
            <a:r>
              <a:rPr lang="fr-FR" sz="2000" dirty="0" smtClean="0"/>
              <a:t> ».     Etudier les fonctionnements mentaux et sociaux des paysans, leur lien à la terre et les liens qui les connectent entre eux. </a:t>
            </a:r>
          </a:p>
          <a:p>
            <a:pPr algn="just"/>
            <a:r>
              <a:rPr lang="fr-FR" sz="2000" dirty="0" smtClean="0"/>
              <a:t>« Le Mali organise de bons mécanismes de protection juridique pour le monde paysan. Si la LOA était respectée et les droits coutumiers efficacement protégés, les petits exploitants agricoles bénéficieraient réellement d’un cadre de protection ». Trois facteurs favorisent l’accaparement :</a:t>
            </a:r>
          </a:p>
          <a:p>
            <a:pPr algn="just"/>
            <a:r>
              <a:rPr lang="fr-FR" sz="2000" dirty="0" smtClean="0"/>
              <a:t> Pas d’appropriation de la terre par le paysan* :  « Les droits coutumiers, très présents dans d’autres contextes, jouent un faible rôle sur ce terrain-ci. </a:t>
            </a:r>
            <a:r>
              <a:rPr lang="fr-FR" sz="2000" u="sng" dirty="0" smtClean="0"/>
              <a:t>La terre appartient à l’ON</a:t>
            </a:r>
            <a:r>
              <a:rPr lang="fr-FR" sz="2000" dirty="0" smtClean="0"/>
              <a:t> » .</a:t>
            </a:r>
            <a:r>
              <a:rPr lang="fr-FR" sz="1600" dirty="0" smtClean="0"/>
              <a:t>Lien à la terre affaibli par la contractualisation et sa dépendance du droit à l’eau (redevance hydraulique). Résidence en villages de colonisation peuplés d’allogènes.</a:t>
            </a:r>
          </a:p>
          <a:p>
            <a:pPr algn="just"/>
            <a:r>
              <a:rPr lang="fr-FR" sz="2000" dirty="0" smtClean="0"/>
              <a:t>Un engagement communautaire limité et hors agriculture. « Cette solidarité se limite à la protection des intérêts des membres du réseau solidaire ». Logique de minimisation des risques.</a:t>
            </a:r>
          </a:p>
          <a:p>
            <a:r>
              <a:rPr lang="fr-FR" sz="2000" dirty="0" smtClean="0"/>
              <a:t> Limites de la mise à disposition de l’information par ceux qui la détiennent, et  qualité réduite de l’information divulguée.</a:t>
            </a:r>
            <a:endParaRPr lang="fr-FR" sz="2000"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L’eau, une question sous-estimée</a:t>
            </a:r>
            <a:br>
              <a:rPr lang="fr-FR" dirty="0" smtClean="0"/>
            </a:br>
            <a:r>
              <a:rPr lang="fr-FR" sz="2400" dirty="0" smtClean="0"/>
              <a:t>exemple de </a:t>
            </a:r>
            <a:r>
              <a:rPr lang="fr-FR" sz="2400" dirty="0" err="1" smtClean="0"/>
              <a:t>Malybia</a:t>
            </a:r>
            <a:endParaRPr lang="fr-FR" dirty="0"/>
          </a:p>
        </p:txBody>
      </p:sp>
      <p:sp>
        <p:nvSpPr>
          <p:cNvPr id="3" name="Espace réservé du contenu 2"/>
          <p:cNvSpPr>
            <a:spLocks noGrp="1"/>
          </p:cNvSpPr>
          <p:nvPr>
            <p:ph idx="1"/>
          </p:nvPr>
        </p:nvSpPr>
        <p:spPr/>
        <p:txBody>
          <a:bodyPr>
            <a:normAutofit fontScale="25000" lnSpcReduction="20000"/>
          </a:bodyPr>
          <a:lstStyle/>
          <a:p>
            <a:pPr algn="just"/>
            <a:r>
              <a:rPr lang="fr-FR" sz="1600" dirty="0" smtClean="0"/>
              <a:t>«  	</a:t>
            </a:r>
            <a:r>
              <a:rPr lang="fr-FR" sz="6400" dirty="0" smtClean="0"/>
              <a:t> « La République du Mali s’engage à offrir à La Société </a:t>
            </a:r>
            <a:r>
              <a:rPr lang="fr-FR" sz="6400" dirty="0" err="1" smtClean="0"/>
              <a:t>Malibya</a:t>
            </a:r>
            <a:r>
              <a:rPr lang="fr-FR" sz="6400" dirty="0" smtClean="0"/>
              <a:t> agricole tous les permis d’usage l’eau du canal de Macina ainsi que les eaux souterraines ou les deux selon les besoins du projets déterminés par l’étude de faisabilité économique du projet, de la manière suivante :</a:t>
            </a:r>
          </a:p>
          <a:p>
            <a:pPr algn="just">
              <a:buNone/>
            </a:pPr>
            <a:r>
              <a:rPr lang="fr-FR" sz="6400" dirty="0" smtClean="0"/>
              <a:t>	1. Permettre à la Société </a:t>
            </a:r>
            <a:r>
              <a:rPr lang="fr-FR" sz="6400" dirty="0" err="1" smtClean="0"/>
              <a:t>Malibya</a:t>
            </a:r>
            <a:r>
              <a:rPr lang="fr-FR" sz="6400" dirty="0" smtClean="0"/>
              <a:t> agricole d’utiliser la quantité d’eau nécessaire et sans restriction pour le projet pendant la période du mois de Juin à Décembre chaque année ;</a:t>
            </a:r>
          </a:p>
          <a:p>
            <a:pPr algn="just">
              <a:buNone/>
            </a:pPr>
            <a:r>
              <a:rPr lang="fr-FR" sz="6400" dirty="0" smtClean="0"/>
              <a:t>	2. Pendant la période entre Janvier et Mai de l’année, en raison de l’étiage du fleuve Niger, il sera entrepris par le projet les cultures moins consommatrices d’eau, telles que le blé, le mil, le maïs, le soja ainsi que les différentes qualités de légume ;</a:t>
            </a:r>
          </a:p>
          <a:p>
            <a:pPr algn="just">
              <a:buNone/>
            </a:pPr>
            <a:r>
              <a:rPr lang="fr-FR" sz="6400" dirty="0" smtClean="0"/>
              <a:t>	3. La République du Mali s’engage à assurer la quantité d’eau nécessaire pour lesdites cultures à partir du canal de Macina ;</a:t>
            </a:r>
          </a:p>
          <a:p>
            <a:pPr algn="just">
              <a:buNone/>
            </a:pPr>
            <a:r>
              <a:rPr lang="fr-FR" sz="6400" dirty="0" smtClean="0"/>
              <a:t>	4. La redevance se compose comme suit :</a:t>
            </a:r>
          </a:p>
          <a:p>
            <a:pPr algn="just">
              <a:buNone/>
            </a:pPr>
            <a:r>
              <a:rPr lang="fr-FR" sz="6400" dirty="0" smtClean="0"/>
              <a:t>	- A/2470 FCFA/ha pour l’irrigation annuelle d’un hectare par aspersion ;</a:t>
            </a:r>
          </a:p>
          <a:p>
            <a:pPr algn="just">
              <a:buNone/>
            </a:pPr>
            <a:r>
              <a:rPr lang="fr-FR" sz="6400" dirty="0" smtClean="0"/>
              <a:t>	- B/67 000FCFA/ha pour l’irrigation annuelle d’un hectare par gravité ;</a:t>
            </a:r>
          </a:p>
          <a:p>
            <a:pPr algn="just">
              <a:buNone/>
            </a:pPr>
            <a:r>
              <a:rPr lang="fr-FR" sz="6400" dirty="0" smtClean="0"/>
              <a:t>	- C/Ces taux pourront être révisés annuellement par voie de négociation entre les deux</a:t>
            </a:r>
          </a:p>
          <a:p>
            <a:pPr algn="just">
              <a:buNone/>
            </a:pPr>
            <a:r>
              <a:rPr lang="fr-FR" sz="6400" dirty="0" smtClean="0"/>
              <a:t>	pays ».Art. 8, convention d’établissement</a:t>
            </a:r>
          </a:p>
          <a:p>
            <a:r>
              <a:rPr lang="fr-FR" sz="500" dirty="0" smtClean="0"/>
              <a:t>l’absence de contrôle des paysans sur leur production, celle-ci étant</a:t>
            </a:r>
          </a:p>
          <a:p>
            <a:r>
              <a:rPr lang="fr-FR" sz="500" dirty="0" smtClean="0"/>
              <a:t>perçue comme fixée depuis l’extérieur par des autorités </a:t>
            </a:r>
            <a:r>
              <a:rPr lang="fr-FR" sz="500" dirty="0" err="1" smtClean="0"/>
              <a:t>externesl’absence</a:t>
            </a:r>
            <a:r>
              <a:rPr lang="fr-FR" sz="500" dirty="0" smtClean="0"/>
              <a:t> de contrôle des paysans sur leur production, celle-ci étant</a:t>
            </a:r>
          </a:p>
          <a:p>
            <a:r>
              <a:rPr lang="fr-FR" sz="500" dirty="0" smtClean="0"/>
              <a:t>perçue comme fixée depuis l’extérieur par des autorités externes</a:t>
            </a:r>
            <a:endParaRPr lang="fr-FR" sz="8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Une dépossession du monde paysan</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Absence de contrôle des paysans sur leur production, celle-ci étant perçue comme fixée depuis l’extérieur par des autorités </a:t>
            </a:r>
            <a:r>
              <a:rPr lang="fr-FR" dirty="0" err="1" smtClean="0"/>
              <a:t>externes</a:t>
            </a:r>
            <a:r>
              <a:rPr lang="fr-FR" sz="800" dirty="0" err="1" smtClean="0"/>
              <a:t>es</a:t>
            </a:r>
            <a:endParaRPr lang="fr-FR" sz="1800" dirty="0" smtClean="0"/>
          </a:p>
          <a:p>
            <a:r>
              <a:rPr lang="fr-FR" dirty="0" smtClean="0"/>
              <a:t>Les paysans de l’ON ne maîtrisent réellement aucun des facteurs de production : ni la terre, ni l’eau, ni financements. L’extérieur est perçu comme immaîtrisable : les évènements et le contexte dans lequel ils évoluent leur semble hors de portée, comme déterminés par des éléments extérieurs, sur lesquels ils n’ont aucune emprise.</a:t>
            </a:r>
          </a:p>
          <a:p>
            <a:r>
              <a:rPr lang="fr-FR" dirty="0" smtClean="0"/>
              <a:t>Derrière la problématique de l’accaparement des terres et les démarches s’y rapportant, se cachent d’autres enjeux et d’autres questions, patrimoniaux, opportunistes ou politiques.</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Je vous remercie de votre attention</a:t>
            </a:r>
            <a:br>
              <a:rPr lang="fr-FR" dirty="0" smtClean="0"/>
            </a:br>
            <a:endParaRPr lang="fr-FR" dirty="0"/>
          </a:p>
        </p:txBody>
      </p:sp>
      <p:sp>
        <p:nvSpPr>
          <p:cNvPr id="3" name="Sous-titre 2"/>
          <p:cNvSpPr>
            <a:spLocks noGrp="1"/>
          </p:cNvSpPr>
          <p:nvPr>
            <p:ph type="subTitle" idx="1"/>
          </p:nvPr>
        </p:nvSpPr>
        <p:spPr/>
        <p:txBody>
          <a:bodyPr/>
          <a:lstStyle/>
          <a:p>
            <a:r>
              <a:rPr lang="fr-FR" dirty="0" err="1" smtClean="0"/>
              <a:t>leroydeguise@orange.fr</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1631950" y="1028700"/>
            <a:ext cx="5880100" cy="4800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L’appropriation des terres à grande échelle est une question vieille comme le monde mais pourtant renouvelée ces dernières années</a:t>
            </a:r>
          </a:p>
          <a:p>
            <a:r>
              <a:rPr lang="fr-FR" sz="2000" dirty="0" smtClean="0"/>
              <a:t>Toute domination* a tendance à s’exercer sur un territoire**, qu’il soit physique ou symbolique;</a:t>
            </a:r>
          </a:p>
          <a:p>
            <a:r>
              <a:rPr lang="fr-FR" sz="2000" dirty="0" smtClean="0"/>
              <a:t>La flambée des prix alimentaires de 2008 a révélé l’enjeu d’une crise des subsistances à l’horizon  2030-2050 avec  9 milliards d’êtres humains;</a:t>
            </a:r>
          </a:p>
          <a:p>
            <a:r>
              <a:rPr lang="fr-FR" sz="2000" dirty="0" smtClean="0"/>
              <a:t>Les pays du « Sud » voient se concrétiser un processus de mondialisation du capitalisme sur les lieux de la production par le jeu de marchés </a:t>
            </a:r>
            <a:r>
              <a:rPr lang="fr-FR" sz="2000" dirty="0" err="1" smtClean="0"/>
              <a:t>inter-reliés</a:t>
            </a:r>
            <a:r>
              <a:rPr lang="fr-FR" sz="2000" dirty="0" smtClean="0"/>
              <a:t>. A la généralisation des marchés capitalistes est associée celle de la propriété, « la loi du marché ». Ainsi,  dans le foncier, l’articulation des marchés locaux pourrait enfin conduire à la généralisation de la propriété privée, si divers équilibres sont respectés.    </a:t>
            </a:r>
            <a:endParaRPr lang="fr-F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r>
              <a:rPr lang="fr-FR" dirty="0" smtClean="0"/>
              <a:t> Quelques notions à ne pas ignorer</a:t>
            </a:r>
          </a:p>
          <a:p>
            <a:r>
              <a:rPr lang="fr-FR" dirty="0" smtClean="0"/>
              <a:t>Brève mise en situation : le delta intérieur, en Afrique de l’ouest sahélienne, un des pays les plus pauvres, dépendant de l’aide internationale</a:t>
            </a:r>
          </a:p>
          <a:p>
            <a:r>
              <a:rPr lang="fr-FR" dirty="0" smtClean="0"/>
              <a:t>Les investisseurs étrangers et nationaux</a:t>
            </a:r>
          </a:p>
          <a:p>
            <a:r>
              <a:rPr lang="fr-FR" sz="3200" dirty="0" smtClean="0"/>
              <a:t> Commentaires et perspectives </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notions à ne pas ignorer</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Deux visions du monde sont en confrontation</a:t>
            </a:r>
          </a:p>
          <a:p>
            <a:pPr>
              <a:buNone/>
            </a:pPr>
            <a:r>
              <a:rPr lang="fr-FR" dirty="0" smtClean="0"/>
              <a:t>                     </a:t>
            </a:r>
            <a:r>
              <a:rPr lang="fr-FR" sz="2800" dirty="0" smtClean="0"/>
              <a:t>unitarisme par uniformisation vs pluralisme</a:t>
            </a:r>
            <a:endParaRPr lang="fr-FR" dirty="0" smtClean="0"/>
          </a:p>
          <a:p>
            <a:r>
              <a:rPr lang="fr-FR" sz="2800" dirty="0" smtClean="0"/>
              <a:t> Le monde moderne : la souveraineté est à l’Etat ce que la propriété est  au particulier, une et indivisible</a:t>
            </a:r>
          </a:p>
          <a:p>
            <a:r>
              <a:rPr lang="fr-FR" sz="2800" dirty="0" smtClean="0"/>
              <a:t>Le monde africain  : tout y est pensé en termes d’instances multiples, spécialisées et interdépendantes</a:t>
            </a:r>
            <a:r>
              <a:rPr lang="fr-FR" dirty="0" smtClean="0"/>
              <a:t>.</a:t>
            </a:r>
          </a:p>
          <a:p>
            <a:endParaRPr lang="fr-FR" dirty="0" smtClean="0"/>
          </a:p>
          <a:p>
            <a:r>
              <a:rPr lang="fr-FR" sz="2000" dirty="0" smtClean="0"/>
              <a:t>ELR , «La terre africaine entre deux modernités, la petite exploitation familiale face à l’appropriation des terres à grande échelle »  ,</a:t>
            </a:r>
            <a:r>
              <a:rPr lang="fr-FR" sz="2000" i="1" dirty="0" smtClean="0"/>
              <a:t>La terre et l’homme, espaces et ressources convoités, entre le local et le global</a:t>
            </a:r>
            <a:r>
              <a:rPr lang="fr-FR" sz="2000" dirty="0" smtClean="0"/>
              <a:t>, Paris, Karthala, 2013, p. 207, 246. </a:t>
            </a:r>
            <a:r>
              <a:rPr lang="fr-FR" dirty="0" smtClean="0"/>
              <a:t>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Quelques notions (suite)</a:t>
            </a:r>
            <a:endParaRPr lang="fr-FR" dirty="0"/>
          </a:p>
        </p:txBody>
      </p:sp>
      <p:sp>
        <p:nvSpPr>
          <p:cNvPr id="5" name="Espace réservé du contenu 4"/>
          <p:cNvSpPr>
            <a:spLocks noGrp="1"/>
          </p:cNvSpPr>
          <p:nvPr>
            <p:ph idx="1"/>
          </p:nvPr>
        </p:nvSpPr>
        <p:spPr/>
        <p:txBody>
          <a:bodyPr>
            <a:normAutofit fontScale="85000" lnSpcReduction="10000"/>
          </a:bodyPr>
          <a:lstStyle/>
          <a:p>
            <a:r>
              <a:rPr lang="fr-FR" sz="3600" dirty="0" smtClean="0"/>
              <a:t>La colonisation française a fait l’expérience entre 1850 et 1900 de l’absence de propriété privée dans les sociétés précoloniales africaines.</a:t>
            </a:r>
          </a:p>
          <a:p>
            <a:r>
              <a:rPr lang="fr-FR" dirty="0" smtClean="0"/>
              <a:t>L’invention, en Afrique,  de la propriété privée, au tournant du XX° siècle,  repose sur deux innovations : </a:t>
            </a:r>
          </a:p>
          <a:p>
            <a:r>
              <a:rPr lang="fr-FR" dirty="0" smtClean="0"/>
              <a:t>- l’immatriculation au livre foncier  sous condition de mise en valeur,</a:t>
            </a:r>
          </a:p>
          <a:p>
            <a:r>
              <a:rPr lang="fr-FR" dirty="0" smtClean="0"/>
              <a:t>- la revendication de domanialité au profit de l’Etat sur toute terre sans titre foncier.</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notions  (fin)</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Les terres occupées par les Africains sont considérées comme vacantes et sans maître, deux notions civilistes  réinterprétées pour servir les fins coloniales.</a:t>
            </a:r>
          </a:p>
          <a:p>
            <a:r>
              <a:rPr lang="fr-FR" dirty="0" smtClean="0"/>
              <a:t>Les droits endogènes ne sont reconnus que comme des usages locaux et doivent céder à toute revendication fondée sur l’utilité publique, l’ordre colonial et l’intérêt général.</a:t>
            </a:r>
          </a:p>
          <a:p>
            <a:r>
              <a:rPr lang="fr-FR" dirty="0" smtClean="0"/>
              <a:t>Mais l’Etat n’est pas propriétaire, seulement « trustee » ou fidéicommissaire, sauf s’il immatricule la terre à son nom.</a:t>
            </a:r>
          </a:p>
          <a:p>
            <a:r>
              <a:rPr lang="fr-FR" sz="3600" dirty="0" smtClean="0"/>
              <a:t>Les deux premières affirmations restent « reçues » au Mali après cinquante ans d’indépendance, la dernière a été oubliée. L’Etat se pense propriétaire.</a:t>
            </a:r>
            <a:endParaRPr lang="fr-FR"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Brève mise en situation(1) </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 Le Mali : 1,240 million de Km</a:t>
            </a:r>
            <a:r>
              <a:rPr lang="fr-FR" baseline="30000" dirty="0" smtClean="0"/>
              <a:t>2</a:t>
            </a:r>
            <a:r>
              <a:rPr lang="fr-FR" dirty="0" smtClean="0"/>
              <a:t>. </a:t>
            </a:r>
            <a:r>
              <a:rPr lang="fr-FR" baseline="30000" dirty="0" smtClean="0"/>
              <a:t> </a:t>
            </a:r>
            <a:r>
              <a:rPr lang="fr-FR" dirty="0" smtClean="0"/>
              <a:t>Pays enclavé. Fortes oppositions climatiques N/S mais  le Niger comme trait d’union est-ouest;</a:t>
            </a:r>
          </a:p>
          <a:p>
            <a:r>
              <a:rPr lang="fr-FR" dirty="0" smtClean="0"/>
              <a:t>Le delta intérieur, au centre du pays, de Djenné au lac </a:t>
            </a:r>
            <a:r>
              <a:rPr lang="fr-FR" dirty="0" err="1" smtClean="0"/>
              <a:t>Debo</a:t>
            </a:r>
            <a:r>
              <a:rPr lang="fr-FR" dirty="0" smtClean="0"/>
              <a:t>, milieu </a:t>
            </a:r>
            <a:r>
              <a:rPr lang="fr-FR" dirty="0" err="1" smtClean="0"/>
              <a:t>lacuste</a:t>
            </a:r>
            <a:r>
              <a:rPr lang="fr-FR" dirty="0" smtClean="0"/>
              <a:t> originel enrichi après la saison des pluies par les crues et les limons du Niger et du </a:t>
            </a:r>
            <a:r>
              <a:rPr lang="fr-FR" dirty="0" err="1" smtClean="0"/>
              <a:t>Bani</a:t>
            </a:r>
            <a:r>
              <a:rPr lang="fr-FR" dirty="0" smtClean="0"/>
              <a:t>. Grande diversité  des milieux, des ressources et des activités  (</a:t>
            </a:r>
            <a:r>
              <a:rPr lang="fr-FR" sz="2400" dirty="0" smtClean="0"/>
              <a:t>élevage /bourgoutières, pêche, riziculture, commerce régional,  chasse traditionnelle, etc.)</a:t>
            </a:r>
          </a:p>
          <a:p>
            <a:r>
              <a:rPr lang="fr-FR" sz="3027" dirty="0" smtClean="0"/>
              <a:t>Entouré par des grands empires et de riches cités</a:t>
            </a:r>
            <a:r>
              <a:rPr lang="fr-FR" sz="2400" dirty="0" smtClean="0"/>
              <a:t> (Ségou, Djenné, Mopti, Tombouctou , Bandiagara etc.)</a:t>
            </a:r>
            <a:r>
              <a:rPr lang="fr-FR"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15917</TotalTime>
  <Words>2411</Words>
  <Application>Microsoft Macintosh PowerPoint</Application>
  <PresentationFormat>Présentation à l'écran (4:3)</PresentationFormat>
  <Paragraphs>134</Paragraphs>
  <Slides>24</Slides>
  <Notes>6</Notes>
  <HiddenSlides>0</HiddenSlides>
  <MMClips>0</MMClips>
  <ScaleCrop>false</ScaleCrop>
  <HeadingPairs>
    <vt:vector size="6" baseType="variant">
      <vt:variant>
        <vt:lpstr>Modèle de conception</vt:lpstr>
      </vt:variant>
      <vt:variant>
        <vt:i4>1</vt:i4>
      </vt:variant>
      <vt:variant>
        <vt:lpstr>Liaisons</vt:lpstr>
      </vt:variant>
      <vt:variant>
        <vt:i4>1</vt:i4>
      </vt:variant>
      <vt:variant>
        <vt:lpstr>Titres des diapositives</vt:lpstr>
      </vt:variant>
      <vt:variant>
        <vt:i4>24</vt:i4>
      </vt:variant>
    </vt:vector>
  </HeadingPairs>
  <TitlesOfParts>
    <vt:vector size="26" baseType="lpstr">
      <vt:lpstr>Thème Office</vt:lpstr>
      <vt:lpstr>???</vt:lpstr>
      <vt:lpstr> Grandes manœuvres foncières   au Mali autour de l’Office du Nigercircum fin 2012</vt:lpstr>
      <vt:lpstr>Diapositive 2</vt:lpstr>
      <vt:lpstr>Diapositive 3</vt:lpstr>
      <vt:lpstr>Introduction</vt:lpstr>
      <vt:lpstr>Plan</vt:lpstr>
      <vt:lpstr>Quelques notions à ne pas ignorer</vt:lpstr>
      <vt:lpstr>Quelques notions (suite)</vt:lpstr>
      <vt:lpstr>Quelques notions  (fin)</vt:lpstr>
      <vt:lpstr>Brève mise en situation(1) </vt:lpstr>
      <vt:lpstr>Brève mise en situation(2)  L’Office du Niger</vt:lpstr>
      <vt:lpstr>Brève mise en situation(3) Les superficies en jeu   </vt:lpstr>
      <vt:lpstr>Brève mise en situation(4) Des attributaires en concurrence </vt:lpstr>
      <vt:lpstr>Les investisseurs  (1) étrangers</vt:lpstr>
      <vt:lpstr>Les investisseurs  (1) étrangers -suite</vt:lpstr>
      <vt:lpstr>Les investisseurs (2) nationaux </vt:lpstr>
      <vt:lpstr>Les investisseurs (2) nationaux – suite- </vt:lpstr>
      <vt:lpstr> Commentaires et perspectives  Voir  Chouquet, AGTER, ELR </vt:lpstr>
      <vt:lpstr>Commentaires et perspectives  </vt:lpstr>
      <vt:lpstr>Des écueils à éviter </vt:lpstr>
      <vt:lpstr>L’accaparabilité des terre (J. De Leener) </vt:lpstr>
      <vt:lpstr>Diapositive 21</vt:lpstr>
      <vt:lpstr>L’eau, une question sous-estimée exemple de Malybia</vt:lpstr>
      <vt:lpstr>Une dépossession du monde paysan</vt:lpstr>
      <vt:lpstr>Je vous remercie de votre attention </vt:lpstr>
    </vt:vector>
  </TitlesOfParts>
  <Company>domicile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Grandes manœuvres foncières   au Mali autour de l’Office du Niger</dc:title>
  <dc:creator>Etienne Le Roy</dc:creator>
  <cp:lastModifiedBy>Etienne Le Roy</cp:lastModifiedBy>
  <cp:revision>102</cp:revision>
  <dcterms:created xsi:type="dcterms:W3CDTF">2014-02-14T10:06:51Z</dcterms:created>
  <dcterms:modified xsi:type="dcterms:W3CDTF">2014-02-14T19:11:04Z</dcterms:modified>
</cp:coreProperties>
</file>