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pdf" ContentType="application/pdf"/>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5" r:id="rId15"/>
    <p:sldId id="269" r:id="rId16"/>
    <p:sldId id="270" r:id="rId17"/>
    <p:sldId id="271" r:id="rId18"/>
    <p:sldId id="286" r:id="rId19"/>
    <p:sldId id="272" r:id="rId20"/>
    <p:sldId id="273" r:id="rId21"/>
    <p:sldId id="274" r:id="rId22"/>
    <p:sldId id="276" r:id="rId23"/>
    <p:sldId id="277" r:id="rId24"/>
    <p:sldId id="278" r:id="rId25"/>
    <p:sldId id="275" r:id="rId26"/>
    <p:sldId id="279" r:id="rId27"/>
    <p:sldId id="280" r:id="rId28"/>
    <p:sldId id="281" r:id="rId29"/>
    <p:sldId id="282" r:id="rId30"/>
    <p:sldId id="283" r:id="rId31"/>
    <p:sldId id="284" r:id="rId3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24108" autoAdjust="0"/>
    <p:restoredTop sz="88553" autoAdjust="0"/>
  </p:normalViewPr>
  <p:slideViewPr>
    <p:cSldViewPr snapToObjects="1">
      <p:cViewPr>
        <p:scale>
          <a:sx n="66" d="100"/>
          <a:sy n="66" d="100"/>
        </p:scale>
        <p:origin x="-1072" y="-7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5"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viewProps" Target="viewProp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tableStyles" Target="tableStyles.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DF1F4B-3D5D-A144-BCB8-2D81126C3F67}" type="datetimeFigureOut">
              <a:rPr lang="fr-FR" smtClean="0"/>
              <a:pPr/>
              <a:t>18/03/14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71B326-70E4-F04C-B0CA-60234123044D}"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28</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Comme</a:t>
            </a:r>
            <a:r>
              <a:rPr lang="fr-FR" baseline="0" dirty="0" smtClean="0"/>
              <a:t> les maîtrises </a:t>
            </a:r>
            <a:r>
              <a:rPr lang="fr-FR" baseline="0" dirty="0" err="1" smtClean="0"/>
              <a:t>foncière,s</a:t>
            </a:r>
            <a:r>
              <a:rPr lang="fr-FR" baseline="0" dirty="0" smtClean="0"/>
              <a:t> ces logiques sont complémentaires et susceptibles d’être mobilisées </a:t>
            </a:r>
            <a:r>
              <a:rPr lang="fr-FR" baseline="0" dirty="0" err="1" smtClean="0"/>
              <a:t>parallélement</a:t>
            </a:r>
            <a:r>
              <a:rPr lang="fr-FR" baseline="0" dirty="0" smtClean="0"/>
              <a:t> ou concurremment</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29</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31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1000"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Je ferai</a:t>
            </a:r>
            <a:r>
              <a:rPr lang="fr-FR" baseline="0" dirty="0" smtClean="0"/>
              <a:t> ensuite la distinction entre maîtrises spatiales et maîtrises foncières/fruitières en tenant compte de deux niveaux d’organisation de la vie en société, l’un à l’échelle des pratiques et habitus sociaux, l’autre dans le contexte de la juridicité  quand il s’agit de rendre opposables et obligatoires (sanctionnés) les rapports sociaux organisés en espaces.</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Dit aussi temporaire ou indifférencié</a:t>
            </a:r>
          </a:p>
          <a:p>
            <a:pPr>
              <a:buFontTx/>
              <a:buNone/>
            </a:pPr>
            <a:r>
              <a:rPr lang="fr-FR" dirty="0" smtClean="0"/>
              <a:t>Complexité croissance des rapports juridiques constituant des « bundles of </a:t>
            </a:r>
            <a:r>
              <a:rPr lang="fr-FR" dirty="0" err="1" smtClean="0"/>
              <a:t>rights</a:t>
            </a:r>
            <a:r>
              <a:rPr lang="fr-FR" dirty="0" smtClean="0"/>
              <a:t> », complémentarité de principe des statuts, démembrement</a:t>
            </a:r>
            <a:r>
              <a:rPr lang="fr-FR" baseline="0" dirty="0" smtClean="0"/>
              <a:t> possible du droit de propriété sur la base des statuts et non de la distinction usus, fructus, abusus</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13</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Induction progressive lorsqu’on prend la mesure, de 1990 à</a:t>
            </a:r>
            <a:r>
              <a:rPr lang="fr-FR" baseline="0" dirty="0" smtClean="0"/>
              <a:t> </a:t>
            </a:r>
            <a:r>
              <a:rPr lang="fr-FR" dirty="0" smtClean="0"/>
              <a:t> 2005, de l’</a:t>
            </a:r>
            <a:r>
              <a:rPr lang="fr-FR" dirty="0" err="1" smtClean="0"/>
              <a:t>interculturalité</a:t>
            </a:r>
            <a:r>
              <a:rPr lang="fr-FR" dirty="0" smtClean="0"/>
              <a:t>  du modèle. Extension progressive de l’Afrique noire aux sociétés contemporaines </a:t>
            </a:r>
            <a:r>
              <a:rPr lang="fr-FR" dirty="0" err="1" smtClean="0"/>
              <a:t>mondailisées</a:t>
            </a:r>
            <a:r>
              <a:rPr lang="fr-FR" baseline="0" dirty="0" smtClean="0"/>
              <a:t> </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Chose et bien sont les supports des rapports juridiques, public/privé la nature des rapports juridiques. Les chiffres renvoient aux articles du CC</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22</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24</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droits associés aux maîtrises spatiales sont déjà pris en compte en</a:t>
            </a:r>
            <a:r>
              <a:rPr lang="fr-FR" baseline="0" dirty="0" smtClean="0"/>
              <a:t> </a:t>
            </a:r>
            <a:r>
              <a:rPr lang="fr-FR" dirty="0" smtClean="0"/>
              <a:t>abscisse. En ordonnée,</a:t>
            </a:r>
            <a:r>
              <a:rPr lang="fr-FR" baseline="0" dirty="0" smtClean="0"/>
              <a:t> les types de rapports juridiques mettent en évidence les différents niveaux d’appareillage juridique où les normes vont pouvoir être sanctionnées.</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25</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 majuscules les solutions modernes, en italique les solutions coutumières</a:t>
            </a:r>
            <a:endParaRPr lang="fr-FR" dirty="0"/>
          </a:p>
        </p:txBody>
      </p:sp>
      <p:sp>
        <p:nvSpPr>
          <p:cNvPr id="4" name="Espace réservé du numéro de diapositive 3"/>
          <p:cNvSpPr>
            <a:spLocks noGrp="1"/>
          </p:cNvSpPr>
          <p:nvPr>
            <p:ph type="sldNum" sz="quarter" idx="10"/>
          </p:nvPr>
        </p:nvSpPr>
        <p:spPr/>
        <p:txBody>
          <a:bodyPr/>
          <a:lstStyle/>
          <a:p>
            <a:fld id="{0771B326-70E4-F04C-B0CA-60234123044D}" type="slidenum">
              <a:rPr lang="fr-FR" smtClean="0"/>
              <a:pPr/>
              <a:t>26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000C2D9-E5D1-9746-BF2E-89469FB58639}" type="datetimeFigureOut">
              <a:rPr lang="fr-FR" smtClean="0"/>
              <a:pPr/>
              <a:t>18/03/14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000C2D9-E5D1-9746-BF2E-89469FB58639}" type="datetimeFigureOut">
              <a:rPr lang="fr-FR" smtClean="0"/>
              <a:pPr/>
              <a:t>18/03/14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8000C2D9-E5D1-9746-BF2E-89469FB58639}" type="datetimeFigureOut">
              <a:rPr lang="fr-FR" smtClean="0"/>
              <a:pPr/>
              <a:t>18/03/14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00C2D9-E5D1-9746-BF2E-89469FB58639}" type="datetimeFigureOut">
              <a:rPr lang="fr-FR" smtClean="0"/>
              <a:pPr/>
              <a:t>18/03/14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00C2D9-E5D1-9746-BF2E-89469FB58639}" type="datetimeFigureOut">
              <a:rPr lang="fr-FR" smtClean="0"/>
              <a:pPr/>
              <a:t>18/03/14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00C2D9-E5D1-9746-BF2E-89469FB58639}" type="datetimeFigureOut">
              <a:rPr lang="fr-FR" smtClean="0"/>
              <a:pPr/>
              <a:t>18/03/14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DFD2D0-2A6D-9C4A-A28E-6F9998B11482}"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0C2D9-E5D1-9746-BF2E-89469FB58639}" type="datetimeFigureOut">
              <a:rPr lang="fr-FR" smtClean="0"/>
              <a:pPr/>
              <a:t>18/03/14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FD2D0-2A6D-9C4A-A28E-6F9998B11482}"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hyperlink" Target="http://transcontinentales.revues.org/113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pdf"/><Relationship Id="rId3"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pdf"/><Relationship Id="rId3"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5400" dirty="0" smtClean="0"/>
              <a:t>L’appropriation </a:t>
            </a:r>
            <a:br>
              <a:rPr lang="fr-FR" sz="5400" dirty="0" smtClean="0"/>
            </a:br>
            <a:r>
              <a:rPr lang="fr-FR" sz="5400" dirty="0" smtClean="0"/>
              <a:t>de l’espace arboré</a:t>
            </a:r>
            <a:endParaRPr lang="fr-FR" sz="5400" dirty="0"/>
          </a:p>
        </p:txBody>
      </p:sp>
      <p:sp>
        <p:nvSpPr>
          <p:cNvPr id="3" name="Sous-titre 2"/>
          <p:cNvSpPr>
            <a:spLocks noGrp="1"/>
          </p:cNvSpPr>
          <p:nvPr>
            <p:ph type="subTitle" idx="1"/>
          </p:nvPr>
        </p:nvSpPr>
        <p:spPr/>
        <p:txBody>
          <a:bodyPr>
            <a:normAutofit fontScale="85000" lnSpcReduction="10000"/>
          </a:bodyPr>
          <a:lstStyle/>
          <a:p>
            <a:r>
              <a:rPr lang="fr-FR" sz="2000" dirty="0" smtClean="0"/>
              <a:t> Une lecture  des normes  de gestion</a:t>
            </a:r>
          </a:p>
          <a:p>
            <a:r>
              <a:rPr lang="fr-FR" sz="2000" dirty="0" smtClean="0"/>
              <a:t> de la nature  et de ses ressources</a:t>
            </a:r>
          </a:p>
          <a:p>
            <a:r>
              <a:rPr lang="fr-FR" sz="2000" dirty="0" smtClean="0"/>
              <a:t>dans une perspective d’anthropologie du droit.</a:t>
            </a:r>
          </a:p>
          <a:p>
            <a:r>
              <a:rPr lang="fr-FR" sz="2000" dirty="0" smtClean="0"/>
              <a:t>Par </a:t>
            </a:r>
            <a:r>
              <a:rPr lang="fr-FR" sz="2000" i="1" dirty="0" smtClean="0"/>
              <a:t>Etienne Le Roy, LAJP Université Paris 1</a:t>
            </a:r>
          </a:p>
          <a:p>
            <a:endParaRPr lang="fr-FR" sz="2000" i="1" dirty="0" smtClean="0"/>
          </a:p>
          <a:p>
            <a:r>
              <a:rPr lang="fr-FR" sz="1600" dirty="0" smtClean="0"/>
              <a:t>FNH Paris, 21 janvier 2013</a:t>
            </a:r>
          </a:p>
          <a:p>
            <a:endParaRPr lang="fr-F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1828799" y="609600"/>
            <a:ext cx="1744712" cy="1406525"/>
          </a:xfrm>
        </p:spPr>
        <p:txBody>
          <a:bodyPr>
            <a:noAutofit/>
          </a:bodyPr>
          <a:lstStyle/>
          <a:p>
            <a:pPr algn="just"/>
            <a:r>
              <a:rPr lang="fr-FR" dirty="0" smtClean="0"/>
              <a:t>les espaces réservés ou interdits</a:t>
            </a:r>
            <a:endParaRPr lang="fr-FR" dirty="0"/>
          </a:p>
        </p:txBody>
      </p:sp>
      <p:pic>
        <p:nvPicPr>
          <p:cNvPr id="5" name="Espace réservé du contenu 4" descr="NB4essai-3.bmp"/>
          <p:cNvPicPr>
            <a:picLocks noGrp="1" noChangeAspect="1"/>
          </p:cNvPicPr>
          <p:nvPr>
            <p:ph idx="1"/>
          </p:nvPr>
        </p:nvPicPr>
        <p:blipFill>
          <a:blip r:embed="rId2"/>
          <a:stretch>
            <a:fillRect/>
          </a:stretch>
        </p:blipFill>
        <p:spPr>
          <a:xfrm>
            <a:off x="4461033" y="273050"/>
            <a:ext cx="3339784" cy="5853113"/>
          </a:xfrm>
        </p:spPr>
      </p:pic>
      <p:sp>
        <p:nvSpPr>
          <p:cNvPr id="4" name="Espace réservé du texte 3"/>
          <p:cNvSpPr>
            <a:spLocks noGrp="1"/>
          </p:cNvSpPr>
          <p:nvPr>
            <p:ph type="body" sz="half" idx="2"/>
          </p:nvPr>
        </p:nvSpPr>
        <p:spPr>
          <a:xfrm>
            <a:off x="457200" y="1435100"/>
            <a:ext cx="3008313" cy="4583063"/>
          </a:xfrm>
        </p:spPr>
        <p:txBody>
          <a:bodyPr>
            <a:normAutofit lnSpcReduction="10000"/>
          </a:bodyPr>
          <a:lstStyle/>
          <a:p>
            <a:endParaRPr lang="fr-FR" dirty="0" smtClean="0"/>
          </a:p>
          <a:p>
            <a:endParaRPr lang="fr-FR" dirty="0" smtClean="0"/>
          </a:p>
          <a:p>
            <a:endParaRPr lang="fr-FR" dirty="0" smtClean="0"/>
          </a:p>
          <a:p>
            <a:r>
              <a:rPr lang="fr-FR" dirty="0" smtClean="0"/>
              <a:t>Observé en 1999 au </a:t>
            </a:r>
            <a:r>
              <a:rPr lang="fr-FR" dirty="0" err="1" smtClean="0"/>
              <a:t>Niokolo</a:t>
            </a:r>
            <a:r>
              <a:rPr lang="fr-FR" dirty="0" smtClean="0"/>
              <a:t> </a:t>
            </a:r>
            <a:r>
              <a:rPr lang="fr-FR" dirty="0" err="1" smtClean="0"/>
              <a:t>Koba</a:t>
            </a:r>
            <a:r>
              <a:rPr lang="fr-FR" dirty="0" smtClean="0"/>
              <a:t>, cette représentation d’espace  a été dénommée scientifiquement </a:t>
            </a:r>
            <a:r>
              <a:rPr lang="fr-FR" dirty="0" err="1" smtClean="0"/>
              <a:t>hiéronomique</a:t>
            </a:r>
            <a:r>
              <a:rPr lang="fr-FR" dirty="0" smtClean="0"/>
              <a:t> et repose sur des  réservations d’espaces et de ressources et d’exclusion des exploitants  selon des critères de bonne gestion de la ressource ou de préservation de l’environnement. On  en retrouve des applications dans toutes les sociétés. Reposant sur les principes de l’exclusion et de l’interdit, les normes qui y sont associées sont rarement populaires. Originellement, le terme forêt, venant de </a:t>
            </a:r>
            <a:r>
              <a:rPr lang="fr-FR" i="1" dirty="0" err="1" smtClean="0"/>
              <a:t>forestis</a:t>
            </a:r>
            <a:r>
              <a:rPr lang="fr-FR" dirty="0" smtClean="0"/>
              <a:t>, donc du latin  </a:t>
            </a:r>
            <a:r>
              <a:rPr lang="fr-FR" i="1" dirty="0" smtClean="0"/>
              <a:t>forum</a:t>
            </a:r>
            <a:r>
              <a:rPr lang="fr-FR" dirty="0" smtClean="0"/>
              <a:t>, ce qui est sous l’autorité d’un seigneur au haut moyen-âge, est associé à l’interdit à et l’exclusion des manants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ormAutofit/>
          </a:bodyPr>
          <a:lstStyle/>
          <a:p>
            <a:r>
              <a:rPr lang="fr-FR" sz="2800" dirty="0" smtClean="0"/>
              <a:t>L’espace  </a:t>
            </a:r>
            <a:r>
              <a:rPr lang="fr-FR" sz="2800" dirty="0" err="1" smtClean="0"/>
              <a:t>géométré</a:t>
            </a:r>
            <a:endParaRPr lang="fr-FR" sz="2800" dirty="0"/>
          </a:p>
        </p:txBody>
      </p:sp>
      <p:pic>
        <p:nvPicPr>
          <p:cNvPr id="5" name="Espace réservé du contenu 4" descr="NB2essai.bmp"/>
          <p:cNvPicPr>
            <a:picLocks noGrp="1" noChangeAspect="1"/>
          </p:cNvPicPr>
          <p:nvPr>
            <p:ph idx="1"/>
          </p:nvPr>
        </p:nvPicPr>
        <p:blipFill>
          <a:blip r:embed="rId2"/>
          <a:stretch>
            <a:fillRect/>
          </a:stretch>
        </p:blipFill>
        <p:spPr>
          <a:xfrm>
            <a:off x="4485141" y="1370957"/>
            <a:ext cx="3291568" cy="3657298"/>
          </a:xfrm>
        </p:spPr>
      </p:pic>
      <p:sp>
        <p:nvSpPr>
          <p:cNvPr id="4" name="Espace réservé du texte 3"/>
          <p:cNvSpPr>
            <a:spLocks noGrp="1"/>
          </p:cNvSpPr>
          <p:nvPr>
            <p:ph type="body" sz="half" idx="2"/>
          </p:nvPr>
        </p:nvSpPr>
        <p:spPr/>
        <p:txBody>
          <a:bodyPr>
            <a:normAutofit lnSpcReduction="10000"/>
          </a:bodyPr>
          <a:lstStyle/>
          <a:p>
            <a:r>
              <a:rPr lang="fr-FR" dirty="0" smtClean="0"/>
              <a:t>Ce dernière représentation est devenue centrale dans la société moderne avec la généralisation du marché et de la propriété privée. Elle n’ était pas inconnue des sociétés traditionnelles où les critères de mesure n’étaient pas de l’ordre de la superficie mais plutôt du temps passé, du nombre d’instruments  ou du volume de semences utilisés. </a:t>
            </a:r>
          </a:p>
          <a:p>
            <a:r>
              <a:rPr lang="fr-FR" dirty="0" smtClean="0"/>
              <a:t>La représentation cadastrale dont on trace les grands traits ci contre  permet de mesurer l’espace et de l’inscrire sur une carte, donc de lui donner une valeur d’usage puis une valeur d’échange à la base de l’exercice du droit de propriété privée . Elle devient le support d’un pouvoir politique qui se veut aussi exclusif et absolu que la propriété qui y est associée. La souveraineté est à l’Etat ce que la propriété est au particulier, une et indivisible.</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re 4"/>
          <p:cNvSpPr>
            <a:spLocks noGrp="1"/>
          </p:cNvSpPr>
          <p:nvPr>
            <p:ph type="ctrTitle"/>
          </p:nvPr>
        </p:nvSpPr>
        <p:spPr>
          <a:xfrm>
            <a:off x="685800" y="990601"/>
            <a:ext cx="7772400" cy="2609850"/>
          </a:xfrm>
        </p:spPr>
        <p:txBody>
          <a:bodyPr/>
          <a:lstStyle/>
          <a:p>
            <a:r>
              <a:rPr lang="fr-FR" dirty="0" smtClean="0"/>
              <a:t>II – Des normes spécifiquement associées  à ces représentations d’espaces </a:t>
            </a:r>
            <a:endParaRPr lang="fr-FR" dirty="0"/>
          </a:p>
        </p:txBody>
      </p:sp>
      <p:sp>
        <p:nvSpPr>
          <p:cNvPr id="6" name="Sous-titre 5"/>
          <p:cNvSpPr>
            <a:spLocks noGrp="1"/>
          </p:cNvSpPr>
          <p:nvPr>
            <p:ph type="subTitle" idx="1"/>
          </p:nvPr>
        </p:nvSpPr>
        <p:spPr/>
        <p:txBody>
          <a:bodyPr/>
          <a:lstStyle/>
          <a:p>
            <a:r>
              <a:rPr lang="fr-FR" b="1" dirty="0" smtClean="0"/>
              <a:t>Une typologie des maîtrises « spatiales »</a:t>
            </a:r>
          </a:p>
          <a:p>
            <a:r>
              <a:rPr lang="fr-FR" b="1" dirty="0" smtClean="0"/>
              <a:t>Applications aux espaces arborés</a:t>
            </a:r>
            <a:endParaRPr lang="fr-F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Une typologie des maîtrises spatiales</a:t>
            </a:r>
            <a:r>
              <a:rPr lang="fr-FR" sz="1800" dirty="0" smtClean="0"/>
              <a:t/>
            </a:r>
            <a:br>
              <a:rPr lang="fr-FR" sz="1800" dirty="0" smtClean="0"/>
            </a:br>
            <a:r>
              <a:rPr lang="fr-FR" sz="1800" dirty="0" smtClean="0"/>
              <a:t>Le Roy, </a:t>
            </a:r>
            <a:r>
              <a:rPr lang="fr-FR" sz="1800" dirty="0" err="1" smtClean="0"/>
              <a:t>Karsenty</a:t>
            </a:r>
            <a:r>
              <a:rPr lang="fr-FR" sz="1800" dirty="0" smtClean="0"/>
              <a:t>, Bertrand, 1996, adaptée de </a:t>
            </a:r>
            <a:r>
              <a:rPr lang="fr-FR" sz="1800" dirty="0" err="1" smtClean="0"/>
              <a:t>Ostrom</a:t>
            </a:r>
            <a:r>
              <a:rPr lang="fr-FR" sz="1800" dirty="0" smtClean="0"/>
              <a:t> et </a:t>
            </a:r>
            <a:r>
              <a:rPr lang="fr-FR" sz="1800" dirty="0" err="1"/>
              <a:t>S</a:t>
            </a:r>
            <a:r>
              <a:rPr lang="fr-FR" sz="1800" dirty="0" err="1" smtClean="0"/>
              <a:t>chlager</a:t>
            </a:r>
            <a:r>
              <a:rPr lang="fr-FR" sz="1800" dirty="0" smtClean="0"/>
              <a:t> 1992, Sandberg, 1993</a:t>
            </a:r>
            <a:r>
              <a:rPr lang="fr-FR" dirty="0" smtClean="0"/>
              <a:t> </a:t>
            </a:r>
            <a:endParaRPr lang="fr-FR" dirty="0"/>
          </a:p>
        </p:txBody>
      </p:sp>
      <p:graphicFrame>
        <p:nvGraphicFramePr>
          <p:cNvPr id="4" name="Espace réservé du contenu 3"/>
          <p:cNvGraphicFramePr>
            <a:graphicFrameLocks noGrp="1"/>
          </p:cNvGraphicFramePr>
          <p:nvPr>
            <p:ph idx="1"/>
          </p:nvPr>
        </p:nvGraphicFramePr>
        <p:xfrm>
          <a:off x="457200" y="2108373"/>
          <a:ext cx="8229600" cy="2865345"/>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1130525">
                <a:tc>
                  <a:txBody>
                    <a:bodyPr/>
                    <a:lstStyle/>
                    <a:p>
                      <a:pPr>
                        <a:spcAft>
                          <a:spcPts val="0"/>
                        </a:spcAft>
                      </a:pP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i="1" dirty="0" smtClean="0">
                          <a:latin typeface="Times New Roman"/>
                          <a:ea typeface="Times New Roman"/>
                          <a:cs typeface="Times New Roman"/>
                        </a:rPr>
                        <a:t>Accédant</a:t>
                      </a:r>
                      <a:endParaRPr lang="fr-FR" sz="1800" dirty="0" smtClean="0">
                        <a:latin typeface="Times New Roman"/>
                        <a:ea typeface="Times New Roman"/>
                        <a:cs typeface="Times New Roman"/>
                      </a:endParaRPr>
                    </a:p>
                    <a:p>
                      <a:pPr>
                        <a:spcAft>
                          <a:spcPts val="0"/>
                        </a:spcAft>
                      </a:pPr>
                      <a:r>
                        <a:rPr lang="fr-FR" sz="1800" i="1" dirty="0" smtClean="0">
                          <a:latin typeface="Times New Roman"/>
                          <a:ea typeface="Times New Roman"/>
                          <a:cs typeface="Times New Roman"/>
                        </a:rPr>
                        <a:t>spontané</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i="1" dirty="0" smtClean="0">
                          <a:latin typeface="Times New Roman"/>
                          <a:ea typeface="Times New Roman"/>
                          <a:cs typeface="Times New Roman"/>
                        </a:rPr>
                        <a:t>Accédant </a:t>
                      </a:r>
                      <a:endParaRPr lang="fr-FR" sz="1800" dirty="0">
                        <a:latin typeface="Times New Roman"/>
                        <a:ea typeface="Times New Roman"/>
                        <a:cs typeface="Times New Roman"/>
                      </a:endParaRPr>
                    </a:p>
                    <a:p>
                      <a:pPr>
                        <a:spcAft>
                          <a:spcPts val="0"/>
                        </a:spcAft>
                      </a:pPr>
                      <a:r>
                        <a:rPr lang="fr-FR" sz="1800" i="1" dirty="0">
                          <a:latin typeface="Times New Roman"/>
                          <a:ea typeface="Times New Roman"/>
                          <a:cs typeface="Times New Roman"/>
                        </a:rPr>
                        <a:t>autorisé</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i="1">
                          <a:latin typeface="Times New Roman"/>
                          <a:ea typeface="Times New Roman"/>
                          <a:cs typeface="Times New Roman"/>
                        </a:rPr>
                        <a:t>Ayant droit</a:t>
                      </a:r>
                      <a:endParaRPr lang="fr-FR" sz="1800">
                        <a:latin typeface="Times New Roman"/>
                        <a:ea typeface="Times New Roman"/>
                        <a:cs typeface="Times New Roman"/>
                      </a:endParaRPr>
                    </a:p>
                  </a:txBody>
                  <a:tcPr marL="68580" marR="68580" marT="0" marB="0"/>
                </a:tc>
                <a:tc>
                  <a:txBody>
                    <a:bodyPr/>
                    <a:lstStyle/>
                    <a:p>
                      <a:pPr>
                        <a:spcAft>
                          <a:spcPts val="0"/>
                        </a:spcAft>
                      </a:pPr>
                      <a:r>
                        <a:rPr lang="fr-FR" sz="1800" i="1" dirty="0" smtClean="0">
                          <a:latin typeface="Times New Roman"/>
                          <a:ea typeface="Times New Roman"/>
                          <a:cs typeface="Times New Roman"/>
                        </a:rPr>
                        <a:t>Possesseur</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i="1" dirty="0" smtClean="0">
                          <a:latin typeface="Times New Roman"/>
                          <a:ea typeface="Times New Roman"/>
                          <a:cs typeface="Times New Roman"/>
                        </a:rPr>
                        <a:t>Propriétaire</a:t>
                      </a:r>
                      <a:endParaRPr lang="fr-FR" sz="1800" dirty="0">
                        <a:latin typeface="Times New Roman"/>
                        <a:ea typeface="Times New Roman"/>
                        <a:cs typeface="Times New Roman"/>
                      </a:endParaRPr>
                    </a:p>
                  </a:txBody>
                  <a:tcPr marL="68580" marR="68580" marT="0" marB="0"/>
                </a:tc>
              </a:tr>
              <a:tr h="261580">
                <a:tc>
                  <a:txBody>
                    <a:bodyPr/>
                    <a:lstStyle/>
                    <a:p>
                      <a:pPr>
                        <a:spcAft>
                          <a:spcPts val="0"/>
                        </a:spcAft>
                      </a:pPr>
                      <a:r>
                        <a:rPr lang="fr-FR" sz="1800" i="1">
                          <a:latin typeface="Times New Roman"/>
                          <a:ea typeface="Times New Roman"/>
                          <a:cs typeface="Times New Roman"/>
                        </a:rPr>
                        <a:t>Accès</a:t>
                      </a:r>
                      <a:endParaRPr lang="fr-FR" sz="1800">
                        <a:latin typeface="Times New Roman"/>
                        <a:ea typeface="Times New Roman"/>
                        <a:cs typeface="Times New Roman"/>
                      </a:endParaRPr>
                    </a:p>
                  </a:txBody>
                  <a:tcPr marL="68580" marR="68580" marT="0" marB="0"/>
                </a:tc>
                <a:tc>
                  <a:txBody>
                    <a:bodyPr/>
                    <a:lstStyle/>
                    <a:p>
                      <a:pPr>
                        <a:spcAft>
                          <a:spcPts val="0"/>
                        </a:spcAft>
                      </a:pPr>
                      <a:r>
                        <a:rPr lang="fr-FR" sz="1800" b="1" dirty="0" smtClean="0">
                          <a:latin typeface="Times New Roman"/>
                          <a:ea typeface="Times New Roman"/>
                          <a:cs typeface="Times New Roman"/>
                        </a:rPr>
                        <a:t>minimale</a:t>
                      </a:r>
                      <a:r>
                        <a:rPr lang="fr-FR" sz="1800" b="1" dirty="0">
                          <a:latin typeface="Times New Roman"/>
                          <a:ea typeface="Times New Roman"/>
                          <a:cs typeface="Times New Roman"/>
                        </a:rPr>
                        <a:t>*</a:t>
                      </a:r>
                    </a:p>
                  </a:txBody>
                  <a:tcPr marL="68580" marR="68580" marT="0" marB="0"/>
                </a:tc>
                <a:tc>
                  <a:txBody>
                    <a:bodyPr/>
                    <a:lstStyle/>
                    <a:p>
                      <a:pPr>
                        <a:spcAft>
                          <a:spcPts val="0"/>
                        </a:spcAft>
                      </a:pPr>
                      <a:r>
                        <a:rPr lang="fr-FR" sz="1800" dirty="0" smtClean="0">
                          <a:latin typeface="Times New Roman"/>
                          <a:ea typeface="Times New Roman"/>
                          <a:cs typeface="Times New Roman"/>
                        </a:rPr>
                        <a:t>minimale</a:t>
                      </a:r>
                      <a:r>
                        <a:rPr lang="fr-FR" sz="1800" dirty="0">
                          <a:latin typeface="Times New Roman"/>
                          <a:ea typeface="Times New Roman"/>
                          <a:cs typeface="Times New Roman"/>
                        </a:rPr>
                        <a:t>*</a:t>
                      </a:r>
                    </a:p>
                  </a:txBody>
                  <a:tcPr marL="68580" marR="68580" marT="0" marB="0"/>
                </a:tc>
                <a:tc>
                  <a:txBody>
                    <a:bodyPr/>
                    <a:lstStyle/>
                    <a:p>
                      <a:pPr>
                        <a:spcAft>
                          <a:spcPts val="0"/>
                        </a:spcAft>
                      </a:pPr>
                      <a:r>
                        <a:rPr lang="fr-FR" sz="1800" dirty="0" smtClean="0">
                          <a:latin typeface="Times New Roman"/>
                          <a:ea typeface="Times New Roman"/>
                          <a:cs typeface="Times New Roman"/>
                        </a:rPr>
                        <a:t>minimale</a:t>
                      </a:r>
                      <a:r>
                        <a:rPr lang="fr-FR" sz="1800" dirty="0">
                          <a:latin typeface="Times New Roman"/>
                          <a:ea typeface="Times New Roman"/>
                          <a:cs typeface="Times New Roman"/>
                        </a:rPr>
                        <a:t>*</a:t>
                      </a:r>
                    </a:p>
                  </a:txBody>
                  <a:tcPr marL="68580" marR="68580" marT="0" marB="0"/>
                </a:tc>
                <a:tc>
                  <a:txBody>
                    <a:bodyPr/>
                    <a:lstStyle/>
                    <a:p>
                      <a:pPr>
                        <a:spcAft>
                          <a:spcPts val="0"/>
                        </a:spcAft>
                      </a:pPr>
                      <a:r>
                        <a:rPr lang="fr-FR" sz="1800" dirty="0" smtClean="0">
                          <a:latin typeface="Times New Roman"/>
                          <a:ea typeface="Times New Roman"/>
                          <a:cs typeface="Times New Roman"/>
                        </a:rPr>
                        <a:t>minimale</a:t>
                      </a:r>
                      <a:r>
                        <a:rPr lang="fr-FR" sz="1800" dirty="0">
                          <a:latin typeface="Times New Roman"/>
                          <a:ea typeface="Times New Roman"/>
                          <a:cs typeface="Times New Roman"/>
                        </a:rPr>
                        <a:t>*</a:t>
                      </a:r>
                    </a:p>
                  </a:txBody>
                  <a:tcPr marL="68580" marR="68580" marT="0" marB="0"/>
                </a:tc>
                <a:tc>
                  <a:txBody>
                    <a:bodyPr/>
                    <a:lstStyle/>
                    <a:p>
                      <a:pPr>
                        <a:spcAft>
                          <a:spcPts val="0"/>
                        </a:spcAft>
                      </a:pPr>
                      <a:r>
                        <a:rPr lang="fr-FR" sz="1800" dirty="0" smtClean="0">
                          <a:latin typeface="Times New Roman"/>
                          <a:ea typeface="Times New Roman"/>
                          <a:cs typeface="Times New Roman"/>
                        </a:rPr>
                        <a:t>minimale</a:t>
                      </a:r>
                      <a:r>
                        <a:rPr lang="fr-FR" sz="1800" dirty="0">
                          <a:latin typeface="Times New Roman"/>
                          <a:ea typeface="Times New Roman"/>
                          <a:cs typeface="Times New Roman"/>
                        </a:rPr>
                        <a:t>*</a:t>
                      </a:r>
                    </a:p>
                  </a:txBody>
                  <a:tcPr marL="68580" marR="68580" marT="0" marB="0"/>
                </a:tc>
              </a:tr>
              <a:tr h="263371">
                <a:tc>
                  <a:txBody>
                    <a:bodyPr/>
                    <a:lstStyle/>
                    <a:p>
                      <a:pPr>
                        <a:spcAft>
                          <a:spcPts val="0"/>
                        </a:spcAft>
                      </a:pPr>
                      <a:r>
                        <a:rPr lang="fr-FR" sz="1800" i="1" dirty="0" smtClean="0">
                          <a:latin typeface="Times New Roman"/>
                          <a:ea typeface="Times New Roman"/>
                          <a:cs typeface="Times New Roman"/>
                        </a:rPr>
                        <a:t>Prélèvement</a:t>
                      </a:r>
                      <a:endParaRPr lang="fr-FR" sz="1800" dirty="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r>
                        <a:rPr lang="fr-FR" sz="1800" b="1" dirty="0" smtClean="0">
                          <a:latin typeface="Times New Roman"/>
                          <a:ea typeface="Times New Roman"/>
                          <a:cs typeface="Times New Roman"/>
                        </a:rPr>
                        <a:t>prioritaire</a:t>
                      </a:r>
                      <a:endParaRPr lang="fr-FR" sz="1800" b="1" dirty="0">
                        <a:latin typeface="Times New Roman"/>
                        <a:ea typeface="Times New Roman"/>
                        <a:cs typeface="Times New Roman"/>
                      </a:endParaRPr>
                    </a:p>
                  </a:txBody>
                  <a:tcPr marL="68580" marR="68580" marT="0" marB="0"/>
                </a:tc>
                <a:tc>
                  <a:txBody>
                    <a:bodyPr/>
                    <a:lstStyle/>
                    <a:p>
                      <a:pPr>
                        <a:spcAft>
                          <a:spcPts val="0"/>
                        </a:spcAft>
                      </a:pPr>
                      <a:r>
                        <a:rPr lang="fr-FR" sz="1800" dirty="0" smtClean="0">
                          <a:latin typeface="Times New Roman"/>
                          <a:ea typeface="Times New Roman"/>
                          <a:cs typeface="Times New Roman"/>
                        </a:rPr>
                        <a:t>prioritaire</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dirty="0" smtClean="0">
                          <a:latin typeface="Times New Roman"/>
                          <a:ea typeface="Times New Roman"/>
                          <a:cs typeface="Times New Roman"/>
                        </a:rPr>
                        <a:t>prioritaire</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dirty="0" smtClean="0">
                          <a:latin typeface="Times New Roman"/>
                          <a:ea typeface="Times New Roman"/>
                          <a:cs typeface="Times New Roman"/>
                        </a:rPr>
                        <a:t>prioritaire</a:t>
                      </a:r>
                      <a:endParaRPr lang="fr-FR" sz="1800" dirty="0">
                        <a:latin typeface="Times New Roman"/>
                        <a:ea typeface="Times New Roman"/>
                        <a:cs typeface="Times New Roman"/>
                      </a:endParaRPr>
                    </a:p>
                  </a:txBody>
                  <a:tcPr marL="68580" marR="68580" marT="0" marB="0"/>
                </a:tc>
              </a:tr>
              <a:tr h="263371">
                <a:tc>
                  <a:txBody>
                    <a:bodyPr/>
                    <a:lstStyle/>
                    <a:p>
                      <a:pPr>
                        <a:spcAft>
                          <a:spcPts val="0"/>
                        </a:spcAft>
                      </a:pPr>
                      <a:r>
                        <a:rPr lang="fr-FR" sz="1800" i="1" dirty="0" smtClean="0">
                          <a:latin typeface="Times New Roman"/>
                          <a:ea typeface="Times New Roman"/>
                          <a:cs typeface="Times New Roman"/>
                        </a:rPr>
                        <a:t>Gestion</a:t>
                      </a:r>
                      <a:endParaRPr lang="fr-FR" sz="1800" dirty="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r>
                        <a:rPr lang="fr-FR" sz="1800" b="1" dirty="0" smtClean="0">
                          <a:latin typeface="Times New Roman"/>
                          <a:ea typeface="Times New Roman"/>
                          <a:cs typeface="Times New Roman"/>
                        </a:rPr>
                        <a:t>spécialisée</a:t>
                      </a:r>
                      <a:endParaRPr lang="fr-FR" sz="1800" b="1" dirty="0">
                        <a:latin typeface="Times New Roman"/>
                        <a:ea typeface="Times New Roman"/>
                        <a:cs typeface="Times New Roman"/>
                      </a:endParaRPr>
                    </a:p>
                  </a:txBody>
                  <a:tcPr marL="68580" marR="68580" marT="0" marB="0"/>
                </a:tc>
                <a:tc>
                  <a:txBody>
                    <a:bodyPr/>
                    <a:lstStyle/>
                    <a:p>
                      <a:pPr>
                        <a:spcAft>
                          <a:spcPts val="0"/>
                        </a:spcAft>
                      </a:pPr>
                      <a:r>
                        <a:rPr lang="fr-FR" sz="1800" dirty="0" smtClean="0">
                          <a:latin typeface="Times New Roman"/>
                          <a:ea typeface="Times New Roman"/>
                          <a:cs typeface="Times New Roman"/>
                        </a:rPr>
                        <a:t>spécialisée</a:t>
                      </a:r>
                      <a:endParaRPr lang="fr-FR" sz="1800" dirty="0">
                        <a:latin typeface="Times New Roman"/>
                        <a:ea typeface="Times New Roman"/>
                        <a:cs typeface="Times New Roman"/>
                      </a:endParaRPr>
                    </a:p>
                  </a:txBody>
                  <a:tcPr marL="68580" marR="68580" marT="0" marB="0"/>
                </a:tc>
                <a:tc>
                  <a:txBody>
                    <a:bodyPr/>
                    <a:lstStyle/>
                    <a:p>
                      <a:pPr>
                        <a:spcAft>
                          <a:spcPts val="0"/>
                        </a:spcAft>
                      </a:pPr>
                      <a:r>
                        <a:rPr lang="fr-FR" sz="1800" dirty="0" smtClean="0">
                          <a:latin typeface="Times New Roman"/>
                          <a:ea typeface="Times New Roman"/>
                          <a:cs typeface="Times New Roman"/>
                        </a:rPr>
                        <a:t>spécialisée</a:t>
                      </a:r>
                      <a:endParaRPr lang="fr-FR" sz="1800" dirty="0">
                        <a:latin typeface="Times New Roman"/>
                        <a:ea typeface="Times New Roman"/>
                        <a:cs typeface="Times New Roman"/>
                      </a:endParaRPr>
                    </a:p>
                  </a:txBody>
                  <a:tcPr marL="68580" marR="68580" marT="0" marB="0"/>
                </a:tc>
              </a:tr>
              <a:tr h="263371">
                <a:tc>
                  <a:txBody>
                    <a:bodyPr/>
                    <a:lstStyle/>
                    <a:p>
                      <a:pPr>
                        <a:spcAft>
                          <a:spcPts val="0"/>
                        </a:spcAft>
                      </a:pPr>
                      <a:r>
                        <a:rPr lang="fr-FR" sz="1800" i="1" dirty="0" smtClean="0">
                          <a:latin typeface="Times New Roman"/>
                          <a:ea typeface="Times New Roman"/>
                          <a:cs typeface="Times New Roman"/>
                        </a:rPr>
                        <a:t>Exclusion</a:t>
                      </a:r>
                      <a:endParaRPr lang="fr-FR" sz="1800" dirty="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r>
                        <a:rPr lang="fr-FR" sz="1800" b="1" dirty="0" smtClean="0">
                          <a:latin typeface="Times New Roman"/>
                          <a:ea typeface="Times New Roman"/>
                          <a:cs typeface="Times New Roman"/>
                        </a:rPr>
                        <a:t>exclusive</a:t>
                      </a:r>
                      <a:endParaRPr lang="fr-FR" sz="1800" b="1" dirty="0">
                        <a:latin typeface="Times New Roman"/>
                        <a:ea typeface="Times New Roman"/>
                        <a:cs typeface="Times New Roman"/>
                      </a:endParaRPr>
                    </a:p>
                  </a:txBody>
                  <a:tcPr marL="68580" marR="68580" marT="0" marB="0"/>
                </a:tc>
                <a:tc>
                  <a:txBody>
                    <a:bodyPr/>
                    <a:lstStyle/>
                    <a:p>
                      <a:pPr>
                        <a:spcAft>
                          <a:spcPts val="0"/>
                        </a:spcAft>
                      </a:pPr>
                      <a:r>
                        <a:rPr lang="fr-FR" sz="1800">
                          <a:latin typeface="Times New Roman"/>
                          <a:ea typeface="Times New Roman"/>
                          <a:cs typeface="Times New Roman"/>
                        </a:rPr>
                        <a:t>exclusive</a:t>
                      </a:r>
                    </a:p>
                  </a:txBody>
                  <a:tcPr marL="68580" marR="68580" marT="0" marB="0"/>
                </a:tc>
              </a:tr>
              <a:tr h="256182">
                <a:tc>
                  <a:txBody>
                    <a:bodyPr/>
                    <a:lstStyle/>
                    <a:p>
                      <a:pPr>
                        <a:spcAft>
                          <a:spcPts val="0"/>
                        </a:spcAft>
                      </a:pPr>
                      <a:r>
                        <a:rPr lang="fr-FR" sz="1800" i="1" dirty="0" smtClean="0">
                          <a:latin typeface="Times New Roman"/>
                          <a:ea typeface="Times New Roman"/>
                          <a:cs typeface="Times New Roman"/>
                        </a:rPr>
                        <a:t>Aliénation</a:t>
                      </a:r>
                      <a:endParaRPr lang="fr-FR" sz="1800" dirty="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endParaRPr lang="fr-FR" sz="1800">
                        <a:latin typeface="Times New Roman"/>
                        <a:ea typeface="Times New Roman"/>
                        <a:cs typeface="Times New Roman"/>
                      </a:endParaRPr>
                    </a:p>
                  </a:txBody>
                  <a:tcPr marL="68580" marR="68580" marT="0" marB="0"/>
                </a:tc>
                <a:tc>
                  <a:txBody>
                    <a:bodyPr/>
                    <a:lstStyle/>
                    <a:p>
                      <a:pPr>
                        <a:spcAft>
                          <a:spcPts val="0"/>
                        </a:spcAft>
                      </a:pPr>
                      <a:r>
                        <a:rPr lang="fr-FR" sz="1800" b="1" dirty="0" smtClean="0">
                          <a:latin typeface="Times New Roman"/>
                          <a:ea typeface="Times New Roman"/>
                          <a:cs typeface="Times New Roman"/>
                        </a:rPr>
                        <a:t>Absolue</a:t>
                      </a:r>
                    </a:p>
                    <a:p>
                      <a:pPr>
                        <a:spcAft>
                          <a:spcPts val="0"/>
                        </a:spcAft>
                      </a:pPr>
                      <a:endParaRPr lang="fr-FR" sz="1800" dirty="0" smtClean="0">
                        <a:latin typeface="Times New Roman"/>
                        <a:ea typeface="Times New Roman"/>
                        <a:cs typeface="Times New Roman"/>
                      </a:endParaRPr>
                    </a:p>
                    <a:p>
                      <a:pPr>
                        <a:spcAft>
                          <a:spcPts val="0"/>
                        </a:spcAft>
                      </a:pPr>
                      <a:endParaRPr lang="fr-FR" sz="1800" dirty="0" smtClean="0">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commentaires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J’ai fait le récit circonstancié  de ce schéma dans </a:t>
            </a:r>
            <a:r>
              <a:rPr lang="fr-FR" i="1" dirty="0" smtClean="0"/>
              <a:t>&lt;la terre de l’autre&gt;. R</a:t>
            </a:r>
            <a:r>
              <a:rPr lang="fr-FR" dirty="0" smtClean="0"/>
              <a:t>eposant sur mes travaux de terrain en Afrique francophone mais recoupant des travaux d’</a:t>
            </a:r>
            <a:r>
              <a:rPr lang="fr-FR" dirty="0" err="1" smtClean="0"/>
              <a:t>Elinor</a:t>
            </a:r>
            <a:r>
              <a:rPr lang="fr-FR" dirty="0" smtClean="0"/>
              <a:t> </a:t>
            </a:r>
            <a:r>
              <a:rPr lang="fr-FR" dirty="0" err="1" smtClean="0"/>
              <a:t>Ostrom</a:t>
            </a:r>
            <a:r>
              <a:rPr lang="fr-FR" dirty="0" smtClean="0"/>
              <a:t> sur les communs aux USA, ce modèle a une portée interculturelle qui va permettre de</a:t>
            </a:r>
          </a:p>
          <a:p>
            <a:r>
              <a:rPr lang="fr-FR" dirty="0" smtClean="0"/>
              <a:t> </a:t>
            </a:r>
            <a:r>
              <a:rPr lang="fr-FR" b="1" dirty="0" smtClean="0"/>
              <a:t>généraliser  cinq types de maîtrises : minimale, prioritaire, spécialisée, exclusive et absolue </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Applications aux espaces arborés</a:t>
            </a:r>
            <a:endParaRPr lang="fr-FR" dirty="0"/>
          </a:p>
        </p:txBody>
      </p:sp>
      <p:sp>
        <p:nvSpPr>
          <p:cNvPr id="3" name="Espace réservé du contenu 2"/>
          <p:cNvSpPr>
            <a:spLocks noGrp="1"/>
          </p:cNvSpPr>
          <p:nvPr>
            <p:ph idx="1"/>
          </p:nvPr>
        </p:nvSpPr>
        <p:spPr>
          <a:xfrm>
            <a:off x="457200" y="1600200"/>
            <a:ext cx="8337600" cy="4525963"/>
          </a:xfrm>
        </p:spPr>
        <p:txBody>
          <a:bodyPr anchor="t"/>
          <a:lstStyle/>
          <a:p>
            <a:pPr>
              <a:buNone/>
            </a:pPr>
            <a:r>
              <a:rPr lang="fr-FR" dirty="0" smtClean="0"/>
              <a:t>Toutes les représentations et maîtrises d’espaces peuvent être actuellement mobilisées dans l’observation des rapports juridiques et politiques, </a:t>
            </a:r>
            <a:r>
              <a:rPr lang="fr-FR" sz="2000" dirty="0" smtClean="0"/>
              <a:t>avec les remarques suivantes :</a:t>
            </a:r>
          </a:p>
          <a:p>
            <a:r>
              <a:rPr lang="fr-FR" sz="2000" b="1" dirty="0" smtClean="0"/>
              <a:t>La maîtrise minimale </a:t>
            </a:r>
            <a:r>
              <a:rPr lang="fr-FR" sz="2000" dirty="0" smtClean="0"/>
              <a:t>s’observe encore (seule?) dans les grandes forêts denses en Amazonie, Afrique centrale, mais la territorialisation se fait de plus en plus concurrentielle, donc devient au moins prioritaire (</a:t>
            </a:r>
            <a:r>
              <a:rPr lang="fr-FR" sz="2000" dirty="0" err="1" smtClean="0"/>
              <a:t>Guyanne</a:t>
            </a:r>
            <a:r>
              <a:rPr lang="fr-FR" sz="2000" dirty="0" smtClean="0"/>
              <a:t>)</a:t>
            </a:r>
          </a:p>
          <a:p>
            <a:r>
              <a:rPr lang="fr-FR" sz="2000" b="1" dirty="0" smtClean="0"/>
              <a:t>Cette maîtrise prioritaire </a:t>
            </a:r>
            <a:r>
              <a:rPr lang="fr-FR" sz="2000" dirty="0" smtClean="0"/>
              <a:t>me paraît la clef de la sécurité territoriale et foncière des sociétés forestières en conditionnant le prélèvement des végétaux et du gibier. Elle reste méconnue. </a:t>
            </a:r>
            <a:r>
              <a:rPr lang="fr-FR" dirty="0" smtClean="0"/>
              <a: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Applications aux espaces arborés</a:t>
            </a:r>
            <a:br>
              <a:rPr lang="fr-FR" dirty="0" smtClean="0"/>
            </a:br>
            <a:r>
              <a:rPr lang="fr-FR" sz="2000" dirty="0" smtClean="0"/>
              <a:t>suite 2</a:t>
            </a:r>
            <a:endParaRPr lang="fr-FR" dirty="0"/>
          </a:p>
        </p:txBody>
      </p:sp>
      <p:sp>
        <p:nvSpPr>
          <p:cNvPr id="3" name="Espace réservé du contenu 2"/>
          <p:cNvSpPr>
            <a:spLocks noGrp="1"/>
          </p:cNvSpPr>
          <p:nvPr>
            <p:ph idx="1"/>
          </p:nvPr>
        </p:nvSpPr>
        <p:spPr/>
        <p:txBody>
          <a:bodyPr>
            <a:normAutofit/>
          </a:bodyPr>
          <a:lstStyle/>
          <a:p>
            <a:r>
              <a:rPr lang="fr-FR" sz="2000" b="1" dirty="0" smtClean="0"/>
              <a:t>La maîtrise spécialisée</a:t>
            </a:r>
            <a:r>
              <a:rPr lang="fr-FR" sz="2000" dirty="0" smtClean="0"/>
              <a:t>, liée au </a:t>
            </a:r>
            <a:r>
              <a:rPr lang="fr-FR" sz="2000" dirty="0" err="1" smtClean="0"/>
              <a:t>topocentrisme</a:t>
            </a:r>
            <a:r>
              <a:rPr lang="fr-FR" sz="2000" dirty="0" smtClean="0"/>
              <a:t> de l’habitat ou de gisements de ressources pérennes, prend une incidence de plus en plus grande avec le redécouverte de la gestion communautaire, type forêts communautaires en Afrique centrale (</a:t>
            </a:r>
            <a:r>
              <a:rPr lang="fr-FR" sz="2000" dirty="0" err="1" smtClean="0"/>
              <a:t>Karsenty</a:t>
            </a:r>
            <a:r>
              <a:rPr lang="fr-FR" sz="2000" dirty="0" smtClean="0"/>
              <a:t>, 1999)</a:t>
            </a:r>
          </a:p>
          <a:p>
            <a:r>
              <a:rPr lang="fr-FR" sz="2000" b="1" dirty="0" smtClean="0"/>
              <a:t>La maîtrise exclusive  </a:t>
            </a:r>
            <a:r>
              <a:rPr lang="fr-FR" sz="2000" dirty="0" smtClean="0"/>
              <a:t>a été au cœur des politiques domaniales en Afrique francophone (forêts classées). Elle reste un outil souvent nécessaire mais parfois mal appliqué des politiques de protection de la nature.</a:t>
            </a:r>
          </a:p>
          <a:p>
            <a:r>
              <a:rPr lang="fr-FR" sz="2000" b="1" dirty="0" smtClean="0"/>
              <a:t>La maîtrise absolue donc la propriété privée </a:t>
            </a:r>
            <a:r>
              <a:rPr lang="fr-FR" sz="2000" dirty="0" smtClean="0"/>
              <a:t>reste la référence peu discutée des politiques de sécurisation foncière et, par extension, forestières. On ne doit pas négliger ses vertus mais on ne peut nier ses défauts en sous-estimant l’adaptabilité et l’efficacité écologique des dispositifs locaux ou autochtones ainsi détruits.     </a:t>
            </a:r>
            <a:endParaRPr lang="fr-F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fontScale="90000"/>
          </a:bodyPr>
          <a:lstStyle/>
          <a:p>
            <a:r>
              <a:rPr lang="fr-FR" dirty="0" smtClean="0"/>
              <a:t>III – Outils d’une gestion foncière</a:t>
            </a:r>
            <a:br>
              <a:rPr lang="fr-FR" dirty="0" smtClean="0"/>
            </a:br>
            <a:r>
              <a:rPr lang="fr-FR" dirty="0" smtClean="0"/>
              <a:t>dans un contexte de développement durable </a:t>
            </a:r>
            <a:endParaRPr lang="fr-FR" dirty="0"/>
          </a:p>
        </p:txBody>
      </p:sp>
      <p:sp>
        <p:nvSpPr>
          <p:cNvPr id="5" name="Sous-titre 4"/>
          <p:cNvSpPr>
            <a:spLocks noGrp="1"/>
          </p:cNvSpPr>
          <p:nvPr>
            <p:ph type="subTitle" idx="1"/>
          </p:nvPr>
        </p:nvSpPr>
        <p:spPr/>
        <p:txBody>
          <a:bodyPr/>
          <a:lstStyle/>
          <a:p>
            <a:r>
              <a:rPr lang="fr-FR" dirty="0" smtClean="0"/>
              <a:t>Un appareillage juridique adapté à la complexité contemporaine</a:t>
            </a:r>
          </a:p>
          <a:p>
            <a:r>
              <a:rPr lang="fr-FR" dirty="0" smtClean="0"/>
              <a:t>Un mode de gestion patrimonial</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a:off x="2514600" y="1277034"/>
            <a:ext cx="4572000" cy="2554545"/>
          </a:xfrm>
          <a:prstGeom prst="rect">
            <a:avLst/>
          </a:prstGeom>
        </p:spPr>
        <p:txBody>
          <a:bodyPr wrap="square">
            <a:spAutoFit/>
          </a:bodyPr>
          <a:lstStyle/>
          <a:p>
            <a:r>
              <a:rPr lang="fr-FR" sz="4000" dirty="0" smtClean="0"/>
              <a:t>Un appareillage juridique adapté</a:t>
            </a:r>
            <a:br>
              <a:rPr lang="fr-FR" sz="4000" dirty="0" smtClean="0"/>
            </a:br>
            <a:r>
              <a:rPr lang="fr-FR" sz="4000" dirty="0" smtClean="0"/>
              <a:t>à la complexité contemporaine :</a:t>
            </a:r>
          </a:p>
          <a:p>
            <a:endParaRPr lang="fr-FR" sz="4400" dirty="0"/>
          </a:p>
        </p:txBody>
      </p:sp>
      <p:sp>
        <p:nvSpPr>
          <p:cNvPr id="7" name="Espace réservé du contenu 2"/>
          <p:cNvSpPr txBox="1">
            <a:spLocks/>
          </p:cNvSpPr>
          <p:nvPr/>
        </p:nvSpPr>
        <p:spPr>
          <a:xfrm>
            <a:off x="0" y="1600200"/>
            <a:ext cx="8229600" cy="45259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457200" rtl="0" eaLnBrk="1" fontAlgn="auto" latinLnBrk="0" hangingPunct="1">
              <a:lnSpc>
                <a:spcPct val="100000"/>
              </a:lnSpc>
              <a:spcBef>
                <a:spcPct val="20000"/>
              </a:spcBef>
              <a:spcAft>
                <a:spcPts val="0"/>
              </a:spcAft>
              <a:buClrTx/>
              <a:buSzTx/>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comment passer des maîtrises spatiales </a:t>
            </a:r>
          </a:p>
          <a:p>
            <a:pPr marL="342900" marR="0" lvl="0" indent="-342900" algn="ctr" defTabSz="457200" rtl="0" eaLnBrk="1" fontAlgn="auto" latinLnBrk="0" hangingPunct="1">
              <a:lnSpc>
                <a:spcPct val="100000"/>
              </a:lnSpc>
              <a:spcBef>
                <a:spcPct val="20000"/>
              </a:spcBef>
              <a:spcAft>
                <a:spcPts val="0"/>
              </a:spcAft>
              <a:buClrTx/>
              <a:buSzTx/>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à un cadre institutionnel pertinent</a:t>
            </a: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600200"/>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La théorie des maîtrises foncières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Bases documentaires personnelles</a:t>
            </a:r>
            <a:endParaRPr lang="fr-FR" sz="3600" dirty="0"/>
          </a:p>
        </p:txBody>
      </p:sp>
      <p:sp>
        <p:nvSpPr>
          <p:cNvPr id="3" name="Espace réservé du contenu 2"/>
          <p:cNvSpPr>
            <a:spLocks noGrp="1"/>
          </p:cNvSpPr>
          <p:nvPr>
            <p:ph idx="1"/>
          </p:nvPr>
        </p:nvSpPr>
        <p:spPr/>
        <p:txBody>
          <a:bodyPr>
            <a:normAutofit fontScale="85000" lnSpcReduction="20000"/>
          </a:bodyPr>
          <a:lstStyle/>
          <a:p>
            <a:r>
              <a:rPr lang="fr-FR" sz="2400" i="1" dirty="0" smtClean="0"/>
              <a:t>La terre de l’autre, une anthropologie des régimes d’appropriation foncière, </a:t>
            </a:r>
            <a:r>
              <a:rPr lang="fr-FR" sz="2400" dirty="0" smtClean="0"/>
              <a:t>Paris, LGDJ, 2011</a:t>
            </a:r>
          </a:p>
          <a:p>
            <a:r>
              <a:rPr lang="fr-FR" sz="2400" i="1" dirty="0" smtClean="0"/>
              <a:t>Le jeu des lois, une anthropologie ‘dynamique’ du droit</a:t>
            </a:r>
            <a:r>
              <a:rPr lang="fr-FR" sz="2400" dirty="0" smtClean="0"/>
              <a:t>, Paris LGDJ, 1999</a:t>
            </a:r>
          </a:p>
          <a:p>
            <a:endParaRPr lang="fr-FR" sz="2400" dirty="0" smtClean="0"/>
          </a:p>
          <a:p>
            <a:pPr algn="just"/>
            <a:r>
              <a:rPr lang="fr-FR" sz="1677" dirty="0"/>
              <a:t>« À qui, à quoi sert la propriété foncière dans les pays du Sud ? Itinéraire d’une</a:t>
            </a:r>
            <a:r>
              <a:rPr lang="fr-FR" sz="1677" dirty="0" smtClean="0"/>
              <a:t> recherche</a:t>
            </a:r>
            <a:r>
              <a:rPr lang="fr-FR" sz="1677" dirty="0"/>
              <a:t> »,  Transcontinentales [En ligne], 10/</a:t>
            </a:r>
            <a:r>
              <a:rPr lang="fr-FR" sz="1677" dirty="0" smtClean="0"/>
              <a:t>11</a:t>
            </a:r>
            <a:r>
              <a:rPr lang="fr-FR" sz="1677" dirty="0"/>
              <a:t>/</a:t>
            </a:r>
            <a:r>
              <a:rPr lang="fr-FR" sz="1677" dirty="0" smtClean="0"/>
              <a:t>2011</a:t>
            </a:r>
            <a:r>
              <a:rPr lang="fr-FR" sz="1677" dirty="0"/>
              <a:t>, document 9, mis en ligne le 19 octobre 2011. URL : </a:t>
            </a:r>
            <a:r>
              <a:rPr lang="fr-FR" sz="1677" u="sng" dirty="0">
                <a:hlinkClick r:id="rId3"/>
              </a:rPr>
              <a:t>http://transcontinentales.revues.org/1138</a:t>
            </a:r>
            <a:endParaRPr lang="fr-FR" sz="1677" dirty="0" smtClean="0"/>
          </a:p>
          <a:p>
            <a:pPr algn="just"/>
            <a:r>
              <a:rPr lang="fr-FR" sz="1677" dirty="0"/>
              <a:t>avec A. Bertrand, Ph. </a:t>
            </a:r>
            <a:r>
              <a:rPr lang="fr-FR" sz="1677" dirty="0" err="1"/>
              <a:t>Karpe</a:t>
            </a:r>
            <a:r>
              <a:rPr lang="fr-FR" sz="1677" dirty="0"/>
              <a:t>, « Précautions pour un statut utile du bois énergie, Synthèse des travaux au Mali et à Madagascar »</a:t>
            </a:r>
            <a:r>
              <a:rPr lang="fr-FR" sz="1677" i="1" dirty="0"/>
              <a:t>,  </a:t>
            </a:r>
            <a:r>
              <a:rPr lang="fr-FR" sz="1677" dirty="0"/>
              <a:t>Pierre Montagne</a:t>
            </a:r>
            <a:r>
              <a:rPr lang="fr-FR" sz="1677" i="1" dirty="0"/>
              <a:t> (</a:t>
            </a:r>
            <a:r>
              <a:rPr lang="fr-FR" sz="1677" i="1" dirty="0" err="1"/>
              <a:t>ed</a:t>
            </a:r>
            <a:r>
              <a:rPr lang="fr-FR" sz="1677" i="1" dirty="0"/>
              <a:t>.)</a:t>
            </a:r>
            <a:r>
              <a:rPr lang="fr-FR" sz="1677" i="1" dirty="0" smtClean="0"/>
              <a:t>  à venir</a:t>
            </a:r>
            <a:endParaRPr lang="fr-FR" sz="1677" dirty="0" smtClean="0"/>
          </a:p>
          <a:p>
            <a:pPr algn="just"/>
            <a:r>
              <a:rPr lang="en-US" sz="1677" dirty="0" smtClean="0"/>
              <a:t>« </a:t>
            </a:r>
            <a:r>
              <a:rPr lang="en-US" sz="1677" dirty="0" err="1" smtClean="0"/>
              <a:t>Gestion</a:t>
            </a:r>
            <a:r>
              <a:rPr lang="en-US" sz="1677" dirty="0" smtClean="0"/>
              <a:t> locale des </a:t>
            </a:r>
            <a:r>
              <a:rPr lang="en-US" sz="1677" dirty="0" err="1" smtClean="0"/>
              <a:t>ressources</a:t>
            </a:r>
            <a:r>
              <a:rPr lang="en-US" sz="1677" dirty="0" smtClean="0"/>
              <a:t> </a:t>
            </a:r>
            <a:r>
              <a:rPr lang="en-US" sz="1677" dirty="0" err="1" smtClean="0"/>
              <a:t>renouvelables</a:t>
            </a:r>
            <a:r>
              <a:rPr lang="en-US" sz="1677" dirty="0" smtClean="0"/>
              <a:t> et </a:t>
            </a:r>
            <a:r>
              <a:rPr lang="en-US" sz="1677" dirty="0" err="1" smtClean="0"/>
              <a:t>sécurisation</a:t>
            </a:r>
            <a:r>
              <a:rPr lang="en-US" sz="1677" dirty="0" smtClean="0"/>
              <a:t> </a:t>
            </a:r>
            <a:r>
              <a:rPr lang="en-US" sz="1677" dirty="0" err="1" smtClean="0"/>
              <a:t>foncière</a:t>
            </a:r>
            <a:r>
              <a:rPr lang="en-US" sz="1677" dirty="0" smtClean="0"/>
              <a:t> </a:t>
            </a:r>
            <a:r>
              <a:rPr lang="en-US" sz="1677" dirty="0" err="1" smtClean="0"/>
              <a:t>à</a:t>
            </a:r>
            <a:r>
              <a:rPr lang="en-US" sz="1677" dirty="0" smtClean="0"/>
              <a:t> Madagascar</a:t>
            </a:r>
            <a:r>
              <a:rPr lang="en-US" sz="1677" b="1" dirty="0" smtClean="0"/>
              <a:t>”, </a:t>
            </a:r>
            <a:r>
              <a:rPr lang="en-US" sz="1677" dirty="0" smtClean="0"/>
              <a:t>en association avec</a:t>
            </a:r>
            <a:r>
              <a:rPr lang="en-US" sz="1677" b="1" dirty="0" smtClean="0"/>
              <a:t> </a:t>
            </a:r>
            <a:r>
              <a:rPr lang="en-US" sz="1677" dirty="0" smtClean="0"/>
              <a:t>Alain Bertrand &amp; Pierre </a:t>
            </a:r>
            <a:r>
              <a:rPr lang="en-US" sz="1677" dirty="0" err="1" smtClean="0"/>
              <a:t>Montagne</a:t>
            </a:r>
            <a:r>
              <a:rPr lang="en-US" sz="1677" dirty="0" smtClean="0"/>
              <a:t>, in Alain Bertrand, Pierre </a:t>
            </a:r>
            <a:r>
              <a:rPr lang="en-US" sz="1677" dirty="0" err="1" smtClean="0"/>
              <a:t>Montagne</a:t>
            </a:r>
            <a:r>
              <a:rPr lang="en-US" sz="1677" dirty="0" smtClean="0"/>
              <a:t> et Alain </a:t>
            </a:r>
            <a:r>
              <a:rPr lang="en-US" sz="1677" dirty="0" err="1" smtClean="0"/>
              <a:t>Karsenty</a:t>
            </a:r>
            <a:r>
              <a:rPr lang="en-US" sz="1677" dirty="0" smtClean="0"/>
              <a:t> (eds.), </a:t>
            </a:r>
            <a:r>
              <a:rPr lang="en-US" sz="1677" i="1" dirty="0" err="1" smtClean="0"/>
              <a:t>l’État</a:t>
            </a:r>
            <a:r>
              <a:rPr lang="en-US" sz="1677" i="1" dirty="0" smtClean="0"/>
              <a:t> et la </a:t>
            </a:r>
            <a:r>
              <a:rPr lang="en-US" sz="1677" i="1" dirty="0" err="1" smtClean="0"/>
              <a:t>gestion</a:t>
            </a:r>
            <a:r>
              <a:rPr lang="en-US" sz="1677" i="1" dirty="0" smtClean="0"/>
              <a:t> locale durable des </a:t>
            </a:r>
            <a:r>
              <a:rPr lang="en-US" sz="1677" i="1" dirty="0" err="1" smtClean="0"/>
              <a:t>forêts</a:t>
            </a:r>
            <a:r>
              <a:rPr lang="en-US" sz="1677" i="1" dirty="0" smtClean="0"/>
              <a:t> en </a:t>
            </a:r>
            <a:r>
              <a:rPr lang="en-US" sz="1677" i="1" dirty="0" err="1" smtClean="0"/>
              <a:t>Afrique</a:t>
            </a:r>
            <a:r>
              <a:rPr lang="en-US" sz="1677" i="1" dirty="0" smtClean="0"/>
              <a:t> francophone et </a:t>
            </a:r>
            <a:r>
              <a:rPr lang="en-US" sz="1677" i="1" dirty="0" err="1" smtClean="0"/>
              <a:t>à</a:t>
            </a:r>
            <a:r>
              <a:rPr lang="en-US" sz="1677" i="1" dirty="0" smtClean="0"/>
              <a:t> Madagasca</a:t>
            </a:r>
            <a:r>
              <a:rPr lang="en-US" sz="1677" b="1" dirty="0" smtClean="0"/>
              <a:t>r, </a:t>
            </a:r>
            <a:r>
              <a:rPr lang="en-US" sz="1677" dirty="0" smtClean="0"/>
              <a:t>Paris, </a:t>
            </a:r>
            <a:r>
              <a:rPr lang="en-US" sz="1677" dirty="0" err="1" smtClean="0"/>
              <a:t>L’Harmattan</a:t>
            </a:r>
            <a:r>
              <a:rPr lang="en-US" sz="1677" dirty="0" smtClean="0"/>
              <a:t>, 2006, </a:t>
            </a:r>
            <a:r>
              <a:rPr lang="en-US" sz="1677" dirty="0" err="1" smtClean="0"/>
              <a:t>p</a:t>
            </a:r>
            <a:r>
              <a:rPr lang="en-US" sz="1677" dirty="0" smtClean="0"/>
              <a:t>. 368-396. </a:t>
            </a:r>
            <a:endParaRPr lang="fr-FR" sz="1677" dirty="0" smtClean="0"/>
          </a:p>
          <a:p>
            <a:pPr algn="just"/>
            <a:r>
              <a:rPr lang="en-US" sz="1677" dirty="0"/>
              <a:t>“ </a:t>
            </a:r>
            <a:r>
              <a:rPr lang="en-US" sz="1677" dirty="0" err="1"/>
              <a:t>Actualité</a:t>
            </a:r>
            <a:r>
              <a:rPr lang="en-US" sz="1677" dirty="0"/>
              <a:t> des </a:t>
            </a:r>
            <a:r>
              <a:rPr lang="en-US" sz="1677" dirty="0" err="1"/>
              <a:t>droits</a:t>
            </a:r>
            <a:r>
              <a:rPr lang="en-US" sz="1677" dirty="0"/>
              <a:t> </a:t>
            </a:r>
            <a:r>
              <a:rPr lang="en-US" sz="1677" dirty="0" err="1"/>
              <a:t>dits</a:t>
            </a:r>
            <a:r>
              <a:rPr lang="en-US" sz="1677" dirty="0"/>
              <a:t> ‘</a:t>
            </a:r>
            <a:r>
              <a:rPr lang="en-US" sz="1677" dirty="0" err="1"/>
              <a:t>coutumiers</a:t>
            </a:r>
            <a:r>
              <a:rPr lang="en-US" sz="1677" dirty="0"/>
              <a:t>’ </a:t>
            </a:r>
            <a:r>
              <a:rPr lang="en-US" sz="1677" dirty="0" err="1"/>
              <a:t>dans</a:t>
            </a:r>
            <a:r>
              <a:rPr lang="en-US" sz="1677" dirty="0"/>
              <a:t> les </a:t>
            </a:r>
            <a:r>
              <a:rPr lang="en-US" sz="1677" dirty="0" err="1"/>
              <a:t>pratiques</a:t>
            </a:r>
            <a:r>
              <a:rPr lang="en-US" sz="1677" dirty="0"/>
              <a:t> et les </a:t>
            </a:r>
            <a:r>
              <a:rPr lang="en-US" sz="1677" dirty="0" err="1"/>
              <a:t>politiques</a:t>
            </a:r>
            <a:r>
              <a:rPr lang="en-US" sz="1677" dirty="0"/>
              <a:t> </a:t>
            </a:r>
            <a:r>
              <a:rPr lang="en-US" sz="1677" dirty="0" err="1"/>
              <a:t>foncières</a:t>
            </a:r>
            <a:r>
              <a:rPr lang="en-US" sz="1677" dirty="0"/>
              <a:t> en </a:t>
            </a:r>
            <a:r>
              <a:rPr lang="en-US" sz="1677" dirty="0" err="1"/>
              <a:t>Afrique</a:t>
            </a:r>
            <a:r>
              <a:rPr lang="en-US" sz="1677" dirty="0"/>
              <a:t> et </a:t>
            </a:r>
            <a:r>
              <a:rPr lang="en-US" sz="1677" dirty="0" err="1"/>
              <a:t>dans</a:t>
            </a:r>
            <a:r>
              <a:rPr lang="en-US" sz="1677" dirty="0"/>
              <a:t> </a:t>
            </a:r>
            <a:r>
              <a:rPr lang="en-US" sz="1677" dirty="0" err="1"/>
              <a:t>l’Océan</a:t>
            </a:r>
            <a:r>
              <a:rPr lang="en-US" sz="1677" dirty="0"/>
              <a:t> </a:t>
            </a:r>
            <a:r>
              <a:rPr lang="en-US" sz="1677" dirty="0" err="1"/>
              <a:t>Indien</a:t>
            </a:r>
            <a:r>
              <a:rPr lang="en-US" sz="1677" dirty="0"/>
              <a:t> </a:t>
            </a:r>
            <a:r>
              <a:rPr lang="en-US" sz="1677" dirty="0" err="1"/>
              <a:t>à</a:t>
            </a:r>
            <a:r>
              <a:rPr lang="en-US" sz="1677" dirty="0"/>
              <a:t> </a:t>
            </a:r>
            <a:r>
              <a:rPr lang="en-US" sz="1677" dirty="0" err="1"/>
              <a:t>l’orée</a:t>
            </a:r>
            <a:r>
              <a:rPr lang="en-US" sz="1677" dirty="0"/>
              <a:t> du </a:t>
            </a:r>
            <a:r>
              <a:rPr lang="en-US" sz="1677" dirty="0" err="1"/>
              <a:t>XXI°siècle</a:t>
            </a:r>
            <a:r>
              <a:rPr lang="en-US" sz="1677" dirty="0"/>
              <a:t> ”,</a:t>
            </a:r>
            <a:r>
              <a:rPr lang="en-US" sz="1677" dirty="0" smtClean="0"/>
              <a:t> </a:t>
            </a:r>
            <a:r>
              <a:rPr lang="en-US" sz="1677" b="1" i="1" dirty="0" smtClean="0"/>
              <a:t> </a:t>
            </a:r>
            <a:r>
              <a:rPr lang="en-US" sz="1677" i="1" dirty="0"/>
              <a:t>Cahiers </a:t>
            </a:r>
            <a:r>
              <a:rPr lang="en-US" sz="1677" i="1" dirty="0" err="1"/>
              <a:t>d’Anthropologie</a:t>
            </a:r>
            <a:r>
              <a:rPr lang="en-US" sz="1677" i="1" dirty="0"/>
              <a:t> du </a:t>
            </a:r>
            <a:r>
              <a:rPr lang="en-US" sz="1677" i="1" dirty="0" err="1"/>
              <a:t>Droit</a:t>
            </a:r>
            <a:r>
              <a:rPr lang="en-US" sz="1677" i="1" dirty="0"/>
              <a:t> 2002</a:t>
            </a:r>
            <a:r>
              <a:rPr lang="en-US" sz="1677" dirty="0"/>
              <a:t>, Paris, </a:t>
            </a:r>
            <a:r>
              <a:rPr lang="en-US" sz="1677" dirty="0" err="1"/>
              <a:t>Karthala</a:t>
            </a:r>
            <a:r>
              <a:rPr lang="en-US" sz="1677" dirty="0"/>
              <a:t>, 2003, 237-264.</a:t>
            </a:r>
            <a:endParaRPr lang="fr-FR" sz="1677" dirty="0"/>
          </a:p>
          <a:p>
            <a:pPr algn="just"/>
            <a:r>
              <a:rPr lang="en-US" sz="1677" dirty="0" smtClean="0"/>
              <a:t>“. Les </a:t>
            </a:r>
            <a:r>
              <a:rPr lang="en-US" sz="1677" dirty="0" err="1" smtClean="0"/>
              <a:t>droits</a:t>
            </a:r>
            <a:r>
              <a:rPr lang="en-US" sz="1677" dirty="0" smtClean="0"/>
              <a:t> des populations </a:t>
            </a:r>
            <a:r>
              <a:rPr lang="en-US" sz="1677" dirty="0" err="1" smtClean="0"/>
              <a:t>autochtones</a:t>
            </a:r>
            <a:r>
              <a:rPr lang="en-US" sz="1677" dirty="0" smtClean="0"/>
              <a:t> et les </a:t>
            </a:r>
            <a:r>
              <a:rPr lang="en-US" sz="1677" dirty="0" err="1" smtClean="0"/>
              <a:t>forêts</a:t>
            </a:r>
            <a:r>
              <a:rPr lang="en-US" sz="1677" dirty="0" smtClean="0"/>
              <a:t>, </a:t>
            </a:r>
            <a:r>
              <a:rPr lang="en-US" sz="1677" dirty="0" err="1" smtClean="0"/>
              <a:t>principalement</a:t>
            </a:r>
            <a:r>
              <a:rPr lang="en-US" sz="1677" dirty="0" smtClean="0"/>
              <a:t> </a:t>
            </a:r>
            <a:r>
              <a:rPr lang="en-US" sz="1677" dirty="0" err="1" smtClean="0"/>
              <a:t>dans</a:t>
            </a:r>
            <a:r>
              <a:rPr lang="en-US" sz="1677" dirty="0" smtClean="0"/>
              <a:t> </a:t>
            </a:r>
            <a:r>
              <a:rPr lang="en-US" sz="1677" dirty="0" err="1" smtClean="0"/>
              <a:t>certains</a:t>
            </a:r>
            <a:r>
              <a:rPr lang="en-US" sz="1677" dirty="0" smtClean="0"/>
              <a:t> pays </a:t>
            </a:r>
            <a:r>
              <a:rPr lang="en-US" sz="1677" dirty="0" err="1" smtClean="0"/>
              <a:t>francophones</a:t>
            </a:r>
            <a:r>
              <a:rPr lang="en-US" sz="1677" dirty="0" smtClean="0"/>
              <a:t> </a:t>
            </a:r>
            <a:r>
              <a:rPr lang="en-US" sz="1677" dirty="0" err="1" smtClean="0"/>
              <a:t>d'Afrique</a:t>
            </a:r>
            <a:r>
              <a:rPr lang="en-US" sz="1677" dirty="0" smtClean="0"/>
              <a:t> noire ”, Rapport </a:t>
            </a:r>
            <a:r>
              <a:rPr lang="en-US" sz="1677" dirty="0" err="1" smtClean="0"/>
              <a:t>général</a:t>
            </a:r>
            <a:r>
              <a:rPr lang="en-US" sz="1677" dirty="0" smtClean="0"/>
              <a:t> du 1° </a:t>
            </a:r>
            <a:r>
              <a:rPr lang="en-US" sz="1677" dirty="0" err="1" smtClean="0"/>
              <a:t>colloque</a:t>
            </a:r>
            <a:r>
              <a:rPr lang="en-US" sz="1677" dirty="0" smtClean="0"/>
              <a:t> du </a:t>
            </a:r>
            <a:r>
              <a:rPr lang="en-US" sz="1677" dirty="0" err="1" smtClean="0"/>
              <a:t>réseau</a:t>
            </a:r>
            <a:r>
              <a:rPr lang="en-US" sz="1677" dirty="0" smtClean="0"/>
              <a:t> </a:t>
            </a:r>
            <a:r>
              <a:rPr lang="en-US" sz="1677" dirty="0" err="1" smtClean="0"/>
              <a:t>Droit</a:t>
            </a:r>
            <a:r>
              <a:rPr lang="en-US" sz="1677" dirty="0" smtClean="0"/>
              <a:t> de </a:t>
            </a:r>
            <a:r>
              <a:rPr lang="en-US" sz="1677" dirty="0" err="1" smtClean="0"/>
              <a:t>l'environnement</a:t>
            </a:r>
            <a:r>
              <a:rPr lang="en-US" sz="1677" dirty="0" smtClean="0"/>
              <a:t> de </a:t>
            </a:r>
            <a:r>
              <a:rPr lang="en-US" sz="1677" dirty="0" err="1" smtClean="0"/>
              <a:t>l'AUPELF</a:t>
            </a:r>
            <a:r>
              <a:rPr lang="en-US" sz="1677" dirty="0" smtClean="0"/>
              <a:t>-UREF, Limoges, </a:t>
            </a:r>
            <a:r>
              <a:rPr lang="en-US" sz="1677" i="1" dirty="0" err="1" smtClean="0"/>
              <a:t>Droit</a:t>
            </a:r>
            <a:r>
              <a:rPr lang="en-US" sz="1677" i="1" dirty="0" smtClean="0"/>
              <a:t>, </a:t>
            </a:r>
            <a:r>
              <a:rPr lang="en-US" sz="1677" i="1" dirty="0" err="1" smtClean="0"/>
              <a:t>Forêts</a:t>
            </a:r>
            <a:r>
              <a:rPr lang="en-US" sz="1677" i="1" dirty="0" smtClean="0"/>
              <a:t> et </a:t>
            </a:r>
            <a:r>
              <a:rPr lang="en-US" sz="1677" i="1" dirty="0" err="1" smtClean="0"/>
              <a:t>Développement</a:t>
            </a:r>
            <a:r>
              <a:rPr lang="en-US" sz="1677" i="1" dirty="0" smtClean="0"/>
              <a:t> durable</a:t>
            </a:r>
            <a:r>
              <a:rPr lang="en-US" sz="1677" dirty="0" smtClean="0"/>
              <a:t>, </a:t>
            </a:r>
            <a:r>
              <a:rPr lang="en-US" sz="1677" dirty="0" err="1" smtClean="0"/>
              <a:t>sous</a:t>
            </a:r>
            <a:r>
              <a:rPr lang="en-US" sz="1677" dirty="0" smtClean="0"/>
              <a:t> la dir. de Michel </a:t>
            </a:r>
            <a:r>
              <a:rPr lang="en-US" sz="1677" dirty="0" err="1" smtClean="0"/>
              <a:t>Prieur</a:t>
            </a:r>
            <a:r>
              <a:rPr lang="en-US" sz="1677" dirty="0" smtClean="0"/>
              <a:t> et </a:t>
            </a:r>
            <a:r>
              <a:rPr lang="en-US" sz="1677" dirty="0" err="1" smtClean="0"/>
              <a:t>Stéphane</a:t>
            </a:r>
            <a:r>
              <a:rPr lang="en-US" sz="1677" dirty="0" smtClean="0"/>
              <a:t> </a:t>
            </a:r>
            <a:r>
              <a:rPr lang="en-US" sz="1677" dirty="0" err="1" smtClean="0"/>
              <a:t>Doumbé-Billé</a:t>
            </a:r>
            <a:r>
              <a:rPr lang="en-US" sz="1677" dirty="0" smtClean="0"/>
              <a:t>, </a:t>
            </a:r>
            <a:r>
              <a:rPr lang="en-US" sz="1677" dirty="0" err="1" smtClean="0"/>
              <a:t>Bruxelles</a:t>
            </a:r>
            <a:r>
              <a:rPr lang="en-US" sz="1677" dirty="0" smtClean="0"/>
              <a:t>, </a:t>
            </a:r>
            <a:r>
              <a:rPr lang="en-US" sz="1677" dirty="0" err="1" smtClean="0"/>
              <a:t>Bruylant</a:t>
            </a:r>
            <a:r>
              <a:rPr lang="en-US" sz="1677" dirty="0" smtClean="0"/>
              <a:t>, 1996, 409-425</a:t>
            </a:r>
          </a:p>
          <a:p>
            <a:pPr algn="just"/>
            <a:r>
              <a:rPr lang="en-US" sz="1677" dirty="0" smtClean="0"/>
              <a:t>Avec A. </a:t>
            </a:r>
            <a:r>
              <a:rPr lang="en-US" sz="1677" dirty="0" err="1" smtClean="0"/>
              <a:t>Karsenty</a:t>
            </a:r>
            <a:r>
              <a:rPr lang="en-US" sz="1677" dirty="0" smtClean="0"/>
              <a:t> et A. Bertrand (</a:t>
            </a:r>
            <a:r>
              <a:rPr lang="en-US" sz="1677" dirty="0" err="1" smtClean="0"/>
              <a:t>eds</a:t>
            </a:r>
            <a:r>
              <a:rPr lang="en-US" sz="1677" dirty="0" smtClean="0"/>
              <a:t>) </a:t>
            </a:r>
            <a:r>
              <a:rPr lang="en-US" sz="1677" i="1" dirty="0" smtClean="0"/>
              <a:t>La </a:t>
            </a:r>
            <a:r>
              <a:rPr lang="en-US" sz="1677" i="1" dirty="0" err="1" smtClean="0"/>
              <a:t>sécurisation</a:t>
            </a:r>
            <a:r>
              <a:rPr lang="en-US" sz="1677" i="1" dirty="0" smtClean="0"/>
              <a:t> </a:t>
            </a:r>
            <a:r>
              <a:rPr lang="en-US" sz="1677" i="1" dirty="0" err="1" smtClean="0"/>
              <a:t>foncière</a:t>
            </a:r>
            <a:r>
              <a:rPr lang="en-US" sz="1677" i="1" dirty="0" smtClean="0"/>
              <a:t> en </a:t>
            </a:r>
            <a:r>
              <a:rPr lang="en-US" sz="1677" i="1" dirty="0" err="1" smtClean="0"/>
              <a:t>Afrique</a:t>
            </a:r>
            <a:r>
              <a:rPr lang="en-US" sz="1677" dirty="0" smtClean="0"/>
              <a:t>,  Paris, </a:t>
            </a:r>
            <a:r>
              <a:rPr lang="en-US" sz="1677" dirty="0" err="1" smtClean="0"/>
              <a:t>Karthala</a:t>
            </a:r>
            <a:r>
              <a:rPr lang="en-US" sz="1677" dirty="0" smtClean="0"/>
              <a:t>, 1996</a:t>
            </a:r>
            <a:r>
              <a:rPr lang="en-US" sz="1677" i="1" dirty="0" smtClean="0"/>
              <a:t>, </a:t>
            </a:r>
            <a:endParaRPr lang="fr-FR" sz="1677"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Genèse  de la théorie</a:t>
            </a:r>
            <a:br>
              <a:rPr lang="fr-FR" dirty="0" smtClean="0"/>
            </a:br>
            <a:r>
              <a:rPr lang="fr-FR" dirty="0"/>
              <a:t/>
            </a:r>
            <a:br>
              <a:rPr lang="fr-FR" dirty="0"/>
            </a:br>
            <a:endParaRPr lang="fr-FR" dirty="0"/>
          </a:p>
        </p:txBody>
      </p:sp>
      <p:sp>
        <p:nvSpPr>
          <p:cNvPr id="4" name="Espace réservé du contenu 3"/>
          <p:cNvSpPr>
            <a:spLocks noGrp="1"/>
          </p:cNvSpPr>
          <p:nvPr>
            <p:ph idx="1"/>
          </p:nvPr>
        </p:nvSpPr>
        <p:spPr/>
        <p:txBody>
          <a:bodyPr>
            <a:normAutofit fontScale="92500" lnSpcReduction="10000"/>
          </a:bodyPr>
          <a:lstStyle/>
          <a:p>
            <a:r>
              <a:rPr lang="fr-FR" dirty="0" smtClean="0"/>
              <a:t>Sortir d’une opposition « imaginaire/imaginée » tradition versus modernité, rendre compte des continuités et complémentarités entre pratiques, donc entre droits fonciers</a:t>
            </a:r>
          </a:p>
          <a:p>
            <a:r>
              <a:rPr lang="fr-FR" dirty="0" smtClean="0"/>
              <a:t>Choix  d’une lecture juridique et d’un corpus ‘intertexte’ de droit moderne pour assurer sa recevabilité puis sa réception dans les milieux du développement</a:t>
            </a:r>
          </a:p>
          <a:p>
            <a:r>
              <a:rPr lang="fr-FR" dirty="0" smtClean="0"/>
              <a:t>Le Code civil est le référent privilégié mais applications en </a:t>
            </a:r>
            <a:r>
              <a:rPr lang="fr-FR" i="1" dirty="0" smtClean="0"/>
              <a:t>Common Law</a:t>
            </a:r>
            <a:endParaRPr lang="fr-FR"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Principes de la théorie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droit civil (ou </a:t>
            </a:r>
            <a:r>
              <a:rPr lang="fr-FR" i="1" dirty="0" err="1" smtClean="0"/>
              <a:t>common</a:t>
            </a:r>
            <a:r>
              <a:rPr lang="fr-FR" i="1" dirty="0" smtClean="0"/>
              <a:t> </a:t>
            </a:r>
            <a:r>
              <a:rPr lang="fr-FR" i="1" dirty="0" err="1" smtClean="0"/>
              <a:t>law</a:t>
            </a:r>
            <a:r>
              <a:rPr lang="fr-FR" dirty="0" smtClean="0"/>
              <a:t>) et les droits coutumiers appartiennent à un même modèle, à condition de dégager des propositions également significatives dans les deux ensembles pour que toutes leurs caractéristiques structurales propres se retrouvent dans le modèle commun.</a:t>
            </a:r>
          </a:p>
          <a:p>
            <a:r>
              <a:rPr lang="fr-FR" dirty="0" smtClean="0"/>
              <a:t>Cela suppose de connaître et de respecter les logiques à l’œuvre, sans réductionnisme ni ethnocentrisme, et de maîtriser l’art de la modélisation. </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modèle du code civil</a:t>
            </a:r>
            <a:br>
              <a:rPr lang="fr-FR" dirty="0" smtClean="0"/>
            </a:br>
            <a:r>
              <a:rPr lang="fr-FR" dirty="0" smtClean="0"/>
              <a:t>comme support conceptuel</a:t>
            </a:r>
            <a:endParaRPr lang="fr-FR" dirty="0"/>
          </a:p>
        </p:txBody>
      </p:sp>
      <p:graphicFrame>
        <p:nvGraphicFramePr>
          <p:cNvPr id="4" name="Espace réservé du contenu 3"/>
          <p:cNvGraphicFramePr>
            <a:graphicFrameLocks noGrp="1"/>
          </p:cNvGraphicFramePr>
          <p:nvPr>
            <p:ph idx="1"/>
          </p:nvPr>
        </p:nvGraphicFramePr>
        <p:xfrm>
          <a:off x="457200" y="1600200"/>
          <a:ext cx="8229600" cy="34163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fr-FR" dirty="0"/>
                    </a:p>
                  </a:txBody>
                  <a:tcPr marL="68580" marR="68580" marT="0" marB="0"/>
                </a:tc>
                <a:tc>
                  <a:txBody>
                    <a:bodyPr/>
                    <a:lstStyle/>
                    <a:p>
                      <a:endParaRPr lang="fr-FR"/>
                    </a:p>
                  </a:txBody>
                  <a:tcPr/>
                </a:tc>
                <a:tc>
                  <a:txBody>
                    <a:bodyPr/>
                    <a:lstStyle/>
                    <a:p>
                      <a:endParaRPr lang="fr-FR"/>
                    </a:p>
                  </a:txBody>
                  <a:tcPr/>
                </a:tc>
              </a:tr>
              <a:tr h="370840">
                <a:tc>
                  <a:txBody>
                    <a:bodyPr/>
                    <a:lstStyle/>
                    <a:p>
                      <a:pPr>
                        <a:spcAft>
                          <a:spcPts val="1000"/>
                        </a:spcAft>
                      </a:pPr>
                      <a:r>
                        <a:rPr lang="fr-FR" sz="1200">
                          <a:latin typeface="Times New Roman"/>
                          <a:ea typeface="Cambria"/>
                          <a:cs typeface="Times New Roman"/>
                        </a:rPr>
                        <a:t>       STATUT DU SUPPORT</a:t>
                      </a:r>
                    </a:p>
                    <a:p>
                      <a:pPr>
                        <a:spcAft>
                          <a:spcPts val="1000"/>
                        </a:spcAft>
                      </a:pPr>
                      <a:r>
                        <a:rPr lang="fr-FR" sz="1200">
                          <a:latin typeface="Times New Roman"/>
                          <a:ea typeface="Cambria"/>
                          <a:cs typeface="Times New Roman"/>
                        </a:rPr>
                        <a:t>RAPPORT</a:t>
                      </a:r>
                    </a:p>
                    <a:p>
                      <a:pPr>
                        <a:spcAft>
                          <a:spcPts val="1000"/>
                        </a:spcAft>
                      </a:pPr>
                      <a:r>
                        <a:rPr lang="fr-FR" sz="1200">
                          <a:latin typeface="Times New Roman"/>
                          <a:ea typeface="Cambria"/>
                          <a:cs typeface="Times New Roman"/>
                        </a:rPr>
                        <a:t>JURIDIQUE</a:t>
                      </a:r>
                    </a:p>
                  </a:txBody>
                  <a:tcPr marL="44450" marR="44450" marT="0" marB="0"/>
                </a:tc>
                <a:tc>
                  <a:txBody>
                    <a:bodyPr/>
                    <a:lstStyle/>
                    <a:p>
                      <a:pPr>
                        <a:spcAft>
                          <a:spcPts val="1000"/>
                        </a:spcAft>
                      </a:pPr>
                      <a:r>
                        <a:rPr lang="fr-FR" sz="2000">
                          <a:latin typeface="Times New Roman"/>
                          <a:ea typeface="Cambria"/>
                          <a:cs typeface="Times New Roman"/>
                        </a:rPr>
                        <a:t>         Chose</a:t>
                      </a:r>
                      <a:endParaRPr lang="fr-FR" sz="1200">
                        <a:latin typeface="Times New Roman"/>
                        <a:ea typeface="Cambria"/>
                        <a:cs typeface="Times New Roman"/>
                      </a:endParaRPr>
                    </a:p>
                    <a:p>
                      <a:pPr>
                        <a:spcAft>
                          <a:spcPts val="1000"/>
                        </a:spcAft>
                      </a:pPr>
                      <a:r>
                        <a:rPr lang="fr-FR" sz="1400">
                          <a:latin typeface="Times New Roman"/>
                          <a:ea typeface="Cambria"/>
                          <a:cs typeface="Times New Roman"/>
                        </a:rPr>
                        <a:t>              accès</a:t>
                      </a:r>
                      <a:endParaRPr lang="fr-FR" sz="1200">
                        <a:latin typeface="Times New Roman"/>
                        <a:ea typeface="Cambria"/>
                        <a:cs typeface="Times New Roman"/>
                      </a:endParaRPr>
                    </a:p>
                  </a:txBody>
                  <a:tcPr marL="44450" marR="44450" marT="0" marB="0"/>
                </a:tc>
                <a:tc>
                  <a:txBody>
                    <a:bodyPr/>
                    <a:lstStyle/>
                    <a:p>
                      <a:pPr>
                        <a:spcAft>
                          <a:spcPts val="1000"/>
                        </a:spcAft>
                      </a:pPr>
                      <a:r>
                        <a:rPr lang="fr-FR" sz="2000">
                          <a:latin typeface="Times New Roman"/>
                          <a:ea typeface="Cambria"/>
                          <a:cs typeface="Times New Roman"/>
                        </a:rPr>
                        <a:t>             Bien</a:t>
                      </a:r>
                      <a:endParaRPr lang="fr-FR" sz="1200">
                        <a:latin typeface="Times New Roman"/>
                        <a:ea typeface="Cambria"/>
                        <a:cs typeface="Times New Roman"/>
                      </a:endParaRPr>
                    </a:p>
                    <a:p>
                      <a:pPr algn="ctr">
                        <a:spcAft>
                          <a:spcPts val="1000"/>
                        </a:spcAft>
                      </a:pPr>
                      <a:r>
                        <a:rPr lang="fr-FR" sz="1200">
                          <a:latin typeface="Times New Roman"/>
                          <a:ea typeface="Cambria"/>
                          <a:cs typeface="Times New Roman"/>
                        </a:rPr>
                        <a:t>          aliénation</a:t>
                      </a:r>
                    </a:p>
                  </a:txBody>
                  <a:tcPr marL="44450" marR="44450" marT="0" marB="0"/>
                </a:tc>
              </a:tr>
              <a:tr h="370840">
                <a:tc>
                  <a:txBody>
                    <a:bodyPr/>
                    <a:lstStyle/>
                    <a:p>
                      <a:pPr algn="ctr">
                        <a:spcAft>
                          <a:spcPts val="1000"/>
                        </a:spcAft>
                      </a:pPr>
                      <a:r>
                        <a:rPr lang="fr-FR" sz="2000" dirty="0" smtClean="0">
                          <a:latin typeface="Times New Roman"/>
                          <a:ea typeface="Cambria"/>
                          <a:cs typeface="Times New Roman"/>
                        </a:rPr>
                        <a:t>public</a:t>
                      </a:r>
                      <a:endParaRPr lang="fr-FR" sz="1200" dirty="0">
                        <a:latin typeface="Times New Roman"/>
                        <a:ea typeface="Cambria"/>
                        <a:cs typeface="Times New Roman"/>
                      </a:endParaRPr>
                    </a:p>
                  </a:txBody>
                  <a:tcPr marL="44450" marR="44450" marT="0" marB="0"/>
                </a:tc>
                <a:tc>
                  <a:txBody>
                    <a:bodyPr/>
                    <a:lstStyle/>
                    <a:p>
                      <a:pPr>
                        <a:spcAft>
                          <a:spcPts val="1000"/>
                        </a:spcAft>
                      </a:pPr>
                      <a:r>
                        <a:rPr lang="fr-FR" sz="2000">
                          <a:latin typeface="Times New Roman"/>
                          <a:ea typeface="Cambria"/>
                          <a:cs typeface="Times New Roman"/>
                        </a:rPr>
                        <a:t>Domaine public</a:t>
                      </a:r>
                      <a:endParaRPr lang="fr-FR" sz="1200">
                        <a:latin typeface="Times New Roman"/>
                        <a:ea typeface="Cambria"/>
                        <a:cs typeface="Times New Roman"/>
                      </a:endParaRPr>
                    </a:p>
                    <a:p>
                      <a:pPr algn="ctr">
                        <a:spcAft>
                          <a:spcPts val="1000"/>
                        </a:spcAft>
                      </a:pPr>
                      <a:r>
                        <a:rPr lang="fr-FR" sz="2000" i="1">
                          <a:latin typeface="Times New Roman"/>
                          <a:ea typeface="Cambria"/>
                          <a:cs typeface="Times New Roman"/>
                        </a:rPr>
                        <a:t>538</a:t>
                      </a:r>
                      <a:endParaRPr lang="fr-FR" sz="1200">
                        <a:latin typeface="Times New Roman"/>
                        <a:ea typeface="Cambria"/>
                        <a:cs typeface="Times New Roman"/>
                      </a:endParaRPr>
                    </a:p>
                  </a:txBody>
                  <a:tcPr marL="44450" marR="44450" marT="0" marB="0"/>
                </a:tc>
                <a:tc>
                  <a:txBody>
                    <a:bodyPr/>
                    <a:lstStyle/>
                    <a:p>
                      <a:pPr>
                        <a:spcAft>
                          <a:spcPts val="1000"/>
                        </a:spcAft>
                      </a:pPr>
                      <a:r>
                        <a:rPr lang="fr-FR" sz="2000">
                          <a:latin typeface="Times New Roman"/>
                          <a:ea typeface="Cambria"/>
                          <a:cs typeface="Times New Roman"/>
                        </a:rPr>
                        <a:t>Domaine privé</a:t>
                      </a:r>
                      <a:endParaRPr lang="fr-FR" sz="1200">
                        <a:latin typeface="Times New Roman"/>
                        <a:ea typeface="Cambria"/>
                        <a:cs typeface="Times New Roman"/>
                      </a:endParaRPr>
                    </a:p>
                    <a:p>
                      <a:pPr algn="ctr">
                        <a:spcAft>
                          <a:spcPts val="1000"/>
                        </a:spcAft>
                      </a:pPr>
                      <a:r>
                        <a:rPr lang="fr-FR" sz="2000">
                          <a:latin typeface="Times New Roman"/>
                          <a:ea typeface="Cambria"/>
                          <a:cs typeface="Times New Roman"/>
                        </a:rPr>
                        <a:t>Affecté 540/541+ </a:t>
                      </a:r>
                      <a:endParaRPr lang="fr-FR" sz="1200">
                        <a:latin typeface="Times New Roman"/>
                        <a:ea typeface="Cambria"/>
                        <a:cs typeface="Times New Roman"/>
                      </a:endParaRPr>
                    </a:p>
                    <a:p>
                      <a:pPr algn="ctr">
                        <a:spcAft>
                          <a:spcPts val="1000"/>
                        </a:spcAft>
                      </a:pPr>
                      <a:r>
                        <a:rPr lang="fr-FR" sz="2000">
                          <a:latin typeface="Times New Roman"/>
                          <a:ea typeface="Cambria"/>
                          <a:cs typeface="Times New Roman"/>
                        </a:rPr>
                        <a:t>Biens vacants 539</a:t>
                      </a:r>
                      <a:endParaRPr lang="fr-FR" sz="1200">
                        <a:latin typeface="Times New Roman"/>
                        <a:ea typeface="Cambria"/>
                        <a:cs typeface="Times New Roman"/>
                      </a:endParaRPr>
                    </a:p>
                  </a:txBody>
                  <a:tcPr marL="44450" marR="44450" marT="0" marB="0"/>
                </a:tc>
              </a:tr>
              <a:tr h="370840">
                <a:tc>
                  <a:txBody>
                    <a:bodyPr/>
                    <a:lstStyle/>
                    <a:p>
                      <a:pPr>
                        <a:spcAft>
                          <a:spcPts val="1000"/>
                        </a:spcAft>
                      </a:pPr>
                      <a:endParaRPr lang="fr-FR" sz="2000" dirty="0">
                        <a:latin typeface="Times New Roman"/>
                        <a:ea typeface="Cambria"/>
                        <a:cs typeface="Times New Roman"/>
                      </a:endParaRPr>
                    </a:p>
                    <a:p>
                      <a:pPr>
                        <a:spcAft>
                          <a:spcPts val="1000"/>
                        </a:spcAft>
                      </a:pPr>
                      <a:r>
                        <a:rPr lang="fr-FR" sz="2000" dirty="0">
                          <a:latin typeface="Times New Roman"/>
                          <a:ea typeface="Cambria"/>
                          <a:cs typeface="Times New Roman"/>
                        </a:rPr>
                        <a:t>        </a:t>
                      </a:r>
                      <a:r>
                        <a:rPr lang="fr-FR" sz="2000" dirty="0" smtClean="0">
                          <a:latin typeface="Times New Roman"/>
                          <a:ea typeface="Cambria"/>
                          <a:cs typeface="Times New Roman"/>
                        </a:rPr>
                        <a:t>         </a:t>
                      </a:r>
                      <a:r>
                        <a:rPr lang="fr-FR" sz="2000" dirty="0">
                          <a:latin typeface="Times New Roman"/>
                          <a:ea typeface="Cambria"/>
                          <a:cs typeface="Times New Roman"/>
                        </a:rPr>
                        <a:t>privé</a:t>
                      </a:r>
                      <a:endParaRPr lang="fr-FR" sz="1200" dirty="0">
                        <a:latin typeface="Times New Roman"/>
                        <a:ea typeface="Cambria"/>
                        <a:cs typeface="Times New Roman"/>
                      </a:endParaRPr>
                    </a:p>
                  </a:txBody>
                  <a:tcPr marL="44450" marR="44450" marT="0" marB="0"/>
                </a:tc>
                <a:tc>
                  <a:txBody>
                    <a:bodyPr/>
                    <a:lstStyle/>
                    <a:p>
                      <a:pPr algn="ctr">
                        <a:spcAft>
                          <a:spcPts val="1000"/>
                        </a:spcAft>
                      </a:pPr>
                      <a:r>
                        <a:rPr lang="fr-FR" sz="2000">
                          <a:latin typeface="Times New Roman"/>
                          <a:ea typeface="Cambria"/>
                          <a:cs typeface="Times New Roman"/>
                        </a:rPr>
                        <a:t>Communaux </a:t>
                      </a:r>
                      <a:endParaRPr lang="fr-FR" sz="1200">
                        <a:latin typeface="Times New Roman"/>
                        <a:ea typeface="Cambria"/>
                        <a:cs typeface="Times New Roman"/>
                      </a:endParaRPr>
                    </a:p>
                    <a:p>
                      <a:pPr algn="ctr">
                        <a:spcAft>
                          <a:spcPts val="1000"/>
                        </a:spcAft>
                      </a:pPr>
                      <a:r>
                        <a:rPr lang="fr-FR" sz="2000" i="1">
                          <a:latin typeface="Times New Roman"/>
                          <a:ea typeface="Cambria"/>
                          <a:cs typeface="Times New Roman"/>
                        </a:rPr>
                        <a:t>542</a:t>
                      </a:r>
                      <a:endParaRPr lang="fr-FR" sz="1200">
                        <a:latin typeface="Times New Roman"/>
                        <a:ea typeface="Cambria"/>
                        <a:cs typeface="Times New Roman"/>
                      </a:endParaRPr>
                    </a:p>
                  </a:txBody>
                  <a:tcPr marL="44450" marR="44450" marT="0" marB="0"/>
                </a:tc>
                <a:tc>
                  <a:txBody>
                    <a:bodyPr/>
                    <a:lstStyle/>
                    <a:p>
                      <a:pPr>
                        <a:spcAft>
                          <a:spcPts val="1000"/>
                        </a:spcAft>
                      </a:pPr>
                      <a:r>
                        <a:rPr lang="fr-FR" sz="2000" dirty="0">
                          <a:latin typeface="Times New Roman"/>
                          <a:ea typeface="Cambria"/>
                          <a:cs typeface="Times New Roman"/>
                        </a:rPr>
                        <a:t>Propriété privée des particuliers</a:t>
                      </a:r>
                      <a:endParaRPr lang="fr-FR" sz="1200" dirty="0">
                        <a:latin typeface="Times New Roman"/>
                        <a:ea typeface="Cambria"/>
                        <a:cs typeface="Times New Roman"/>
                      </a:endParaRPr>
                    </a:p>
                    <a:p>
                      <a:pPr>
                        <a:spcAft>
                          <a:spcPts val="1000"/>
                        </a:spcAft>
                      </a:pPr>
                      <a:r>
                        <a:rPr lang="fr-FR" sz="2000" i="1" dirty="0">
                          <a:latin typeface="Times New Roman"/>
                          <a:ea typeface="Cambria"/>
                          <a:cs typeface="Times New Roman"/>
                        </a:rPr>
                        <a:t>537-544</a:t>
                      </a:r>
                      <a:endParaRPr lang="fr-FR" sz="1200" dirty="0">
                        <a:latin typeface="Times New Roman"/>
                        <a:ea typeface="Cambria"/>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Principes d’organisation de rapports juridiques communautaires</a:t>
            </a:r>
            <a:endParaRPr lang="fr-FR" dirty="0"/>
          </a:p>
        </p:txBody>
      </p:sp>
      <p:graphicFrame>
        <p:nvGraphicFramePr>
          <p:cNvPr id="6" name="Espace réservé du contenu 5"/>
          <p:cNvGraphicFramePr>
            <a:graphicFrameLocks noGrp="1"/>
          </p:cNvGraphicFramePr>
          <p:nvPr>
            <p:ph idx="1"/>
          </p:nvPr>
        </p:nvGraphicFramePr>
        <p:xfrm>
          <a:off x="457200" y="1752599"/>
          <a:ext cx="8229600" cy="1963419"/>
        </p:xfrm>
        <a:graphic>
          <a:graphicData uri="http://schemas.openxmlformats.org/drawingml/2006/table">
            <a:tbl>
              <a:tblPr firstRow="1" bandRow="1">
                <a:tableStyleId>{5C22544A-7EE6-4342-B048-85BDC9FD1C3A}</a:tableStyleId>
              </a:tblPr>
              <a:tblGrid>
                <a:gridCol w="2057400"/>
                <a:gridCol w="2057400"/>
                <a:gridCol w="1828800"/>
                <a:gridCol w="2286000"/>
              </a:tblGrid>
              <a:tr h="850899">
                <a:tc>
                  <a:txBody>
                    <a:bodyPr/>
                    <a:lstStyle/>
                    <a:p>
                      <a:pPr algn="r">
                        <a:spcAft>
                          <a:spcPts val="0"/>
                        </a:spcAft>
                      </a:pPr>
                      <a:r>
                        <a:rPr lang="fr-FR" sz="1200" dirty="0">
                          <a:latin typeface="Times New Roman"/>
                          <a:ea typeface="Times"/>
                          <a:cs typeface="Times New Roman"/>
                        </a:rPr>
                        <a:t>        STATUT DU             </a:t>
                      </a:r>
                      <a:r>
                        <a:rPr lang="fr-FR" sz="1200" dirty="0" smtClean="0">
                          <a:latin typeface="Times New Roman"/>
                          <a:ea typeface="Times"/>
                          <a:cs typeface="Times New Roman"/>
                        </a:rPr>
                        <a:t> SUPPORT</a:t>
                      </a:r>
                    </a:p>
                    <a:p>
                      <a:pPr algn="r">
                        <a:spcAft>
                          <a:spcPts val="0"/>
                        </a:spcAft>
                      </a:pPr>
                      <a:endParaRPr lang="fr-FR" sz="1200" dirty="0" smtClean="0">
                        <a:latin typeface="Times New Roman"/>
                        <a:ea typeface="Times"/>
                        <a:cs typeface="Times New Roman"/>
                      </a:endParaRPr>
                    </a:p>
                    <a:p>
                      <a:pPr>
                        <a:spcAft>
                          <a:spcPts val="1000"/>
                        </a:spcAft>
                      </a:pPr>
                      <a:r>
                        <a:rPr lang="fr-FR" sz="1200" dirty="0">
                          <a:latin typeface="Times New Roman"/>
                          <a:ea typeface="Cambria"/>
                          <a:cs typeface="Times New Roman"/>
                        </a:rPr>
                        <a:t>RELATION JURIDIQUE</a:t>
                      </a:r>
                    </a:p>
                  </a:txBody>
                  <a:tcPr marL="44450" marR="44450" marT="0" marB="0"/>
                </a:tc>
                <a:tc>
                  <a:txBody>
                    <a:bodyPr/>
                    <a:lstStyle/>
                    <a:p>
                      <a:pPr algn="ctr">
                        <a:spcAft>
                          <a:spcPts val="0"/>
                        </a:spcAft>
                      </a:pPr>
                      <a:r>
                        <a:rPr lang="fr-FR" sz="2000" b="1" kern="0" dirty="0" smtClean="0">
                          <a:latin typeface="Times New Roman"/>
                          <a:ea typeface="Times New Roman"/>
                          <a:cs typeface="Times New Roman"/>
                        </a:rPr>
                        <a:t>AVOIR</a:t>
                      </a:r>
                    </a:p>
                    <a:p>
                      <a:pPr algn="ctr">
                        <a:spcAft>
                          <a:spcPts val="1000"/>
                        </a:spcAft>
                      </a:pPr>
                      <a:r>
                        <a:rPr lang="fr-FR" sz="1200" dirty="0" smtClean="0">
                          <a:latin typeface="Times New Roman"/>
                          <a:ea typeface="Cambria"/>
                          <a:cs typeface="Times New Roman"/>
                        </a:rPr>
                        <a:t>PRÉLÉVEMENT</a:t>
                      </a:r>
                      <a:endParaRPr lang="fr-FR" sz="1200" dirty="0">
                        <a:latin typeface="Times New Roman"/>
                        <a:ea typeface="Cambria"/>
                        <a:cs typeface="Times New Roman"/>
                      </a:endParaRPr>
                    </a:p>
                  </a:txBody>
                  <a:tcPr marL="44450" marR="44450" marT="0" marB="0"/>
                </a:tc>
                <a:tc>
                  <a:txBody>
                    <a:bodyPr/>
                    <a:lstStyle/>
                    <a:p>
                      <a:pPr algn="ctr">
                        <a:spcAft>
                          <a:spcPts val="1000"/>
                        </a:spcAft>
                      </a:pPr>
                      <a:r>
                        <a:rPr lang="fr-FR" sz="2000" dirty="0">
                          <a:latin typeface="Times New Roman"/>
                          <a:ea typeface="Cambria"/>
                          <a:cs typeface="Times New Roman"/>
                        </a:rPr>
                        <a:t>POSSESSION</a:t>
                      </a:r>
                      <a:endParaRPr lang="fr-FR" sz="1200" dirty="0">
                        <a:latin typeface="Times New Roman"/>
                        <a:ea typeface="Cambria"/>
                        <a:cs typeface="Times New Roman"/>
                      </a:endParaRPr>
                    </a:p>
                    <a:p>
                      <a:pPr algn="ctr">
                        <a:spcAft>
                          <a:spcPts val="1000"/>
                        </a:spcAft>
                      </a:pPr>
                      <a:r>
                        <a:rPr lang="fr-FR" sz="1200" dirty="0">
                          <a:latin typeface="Times New Roman"/>
                          <a:ea typeface="Cambria"/>
                          <a:cs typeface="Times New Roman"/>
                        </a:rPr>
                        <a:t>GESTION</a:t>
                      </a:r>
                    </a:p>
                  </a:txBody>
                  <a:tcPr marL="44450" marR="44450" marT="0" marB="0"/>
                </a:tc>
                <a:tc>
                  <a:txBody>
                    <a:bodyPr/>
                    <a:lstStyle/>
                    <a:p>
                      <a:pPr algn="ctr">
                        <a:spcAft>
                          <a:spcPts val="1000"/>
                        </a:spcAft>
                      </a:pPr>
                      <a:r>
                        <a:rPr lang="fr-FR" sz="2000">
                          <a:latin typeface="Times New Roman"/>
                          <a:ea typeface="Cambria"/>
                          <a:cs typeface="Times New Roman"/>
                        </a:rPr>
                        <a:t>APPROPRIATION</a:t>
                      </a:r>
                      <a:endParaRPr lang="fr-FR" sz="1200">
                        <a:latin typeface="Times New Roman"/>
                        <a:ea typeface="Cambria"/>
                        <a:cs typeface="Times New Roman"/>
                      </a:endParaRPr>
                    </a:p>
                    <a:p>
                      <a:pPr algn="ctr">
                        <a:spcAft>
                          <a:spcPts val="1000"/>
                        </a:spcAft>
                      </a:pPr>
                      <a:r>
                        <a:rPr lang="fr-FR" sz="1200">
                          <a:latin typeface="Times New Roman"/>
                          <a:ea typeface="Cambria"/>
                          <a:cs typeface="Times New Roman"/>
                        </a:rPr>
                        <a:t>EXCLUSION</a:t>
                      </a:r>
                    </a:p>
                  </a:txBody>
                  <a:tcPr marL="44450" marR="44450" marT="0" marB="0"/>
                </a:tc>
              </a:tr>
              <a:tr h="370840">
                <a:tc>
                  <a:txBody>
                    <a:bodyPr/>
                    <a:lstStyle/>
                    <a:p>
                      <a:pPr algn="ctr">
                        <a:spcAft>
                          <a:spcPts val="1000"/>
                        </a:spcAft>
                      </a:pPr>
                      <a:r>
                        <a:rPr lang="fr-FR" sz="2000">
                          <a:latin typeface="Times New Roman"/>
                          <a:ea typeface="Cambria"/>
                          <a:cs typeface="Times New Roman"/>
                        </a:rPr>
                        <a:t>EXTERNE</a:t>
                      </a:r>
                      <a:endParaRPr lang="fr-FR" sz="12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r>
              <a:tr h="370840">
                <a:tc>
                  <a:txBody>
                    <a:bodyPr/>
                    <a:lstStyle/>
                    <a:p>
                      <a:pPr algn="ctr">
                        <a:spcAft>
                          <a:spcPts val="1000"/>
                        </a:spcAft>
                      </a:pPr>
                      <a:r>
                        <a:rPr lang="fr-FR" sz="2000">
                          <a:latin typeface="Times New Roman"/>
                          <a:ea typeface="Cambria"/>
                          <a:cs typeface="Times New Roman"/>
                        </a:rPr>
                        <a:t>ALLIANCE</a:t>
                      </a:r>
                      <a:endParaRPr lang="fr-FR" sz="12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r>
              <a:tr h="370840">
                <a:tc>
                  <a:txBody>
                    <a:bodyPr/>
                    <a:lstStyle/>
                    <a:p>
                      <a:pPr algn="ctr">
                        <a:spcAft>
                          <a:spcPts val="1000"/>
                        </a:spcAft>
                      </a:pPr>
                      <a:r>
                        <a:rPr lang="fr-FR" sz="2000">
                          <a:latin typeface="Times New Roman"/>
                          <a:ea typeface="Cambria"/>
                          <a:cs typeface="Times New Roman"/>
                        </a:rPr>
                        <a:t>INTERNE</a:t>
                      </a:r>
                      <a:endParaRPr lang="fr-FR" sz="12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a:latin typeface="Times New Roman"/>
                        <a:ea typeface="Cambria"/>
                        <a:cs typeface="Times New Roman"/>
                      </a:endParaRPr>
                    </a:p>
                  </a:txBody>
                  <a:tcPr marL="44450" marR="44450" marT="0" marB="0"/>
                </a:tc>
                <a:tc>
                  <a:txBody>
                    <a:bodyPr/>
                    <a:lstStyle/>
                    <a:p>
                      <a:pPr algn="ctr">
                        <a:spcAft>
                          <a:spcPts val="1000"/>
                        </a:spcAft>
                      </a:pPr>
                      <a:endParaRPr lang="fr-FR" sz="2000" dirty="0">
                        <a:latin typeface="Times New Roman"/>
                        <a:ea typeface="Cambria"/>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L’élaboration du modèle commun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Intégrer le modèle communautaire dans le modèle civiliste en écartant les catégories de chose et de bien , de public et de privé du modèle civiliste pour y inscrire les 3 supports du communautarisme et les trois rapports juridiques qui le caractérisent.</a:t>
            </a:r>
          </a:p>
          <a:p>
            <a:r>
              <a:rPr lang="fr-FR" dirty="0" smtClean="0"/>
              <a:t>La vérification des continuités analogiques et logiques de ces catégories n’est pas reproduite ici mais fait partie des conditions d’</a:t>
            </a:r>
            <a:r>
              <a:rPr lang="fr-FR" dirty="0" err="1" smtClean="0"/>
              <a:t>opérationalité</a:t>
            </a:r>
            <a:r>
              <a:rPr lang="fr-FR" dirty="0" smtClean="0"/>
              <a:t> du modèle commun.  </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modèle « combinatoire » des maîtrises foncières</a:t>
            </a:r>
            <a:endParaRPr lang="fr-FR" dirty="0"/>
          </a:p>
        </p:txBody>
      </p:sp>
      <p:graphicFrame>
        <p:nvGraphicFramePr>
          <p:cNvPr id="5" name="Espace réservé du contenu 4"/>
          <p:cNvGraphicFramePr>
            <a:graphicFrameLocks noGrp="1"/>
          </p:cNvGraphicFramePr>
          <p:nvPr>
            <p:ph idx="1"/>
          </p:nvPr>
        </p:nvGraphicFramePr>
        <p:xfrm>
          <a:off x="457200" y="1981199"/>
          <a:ext cx="8229600" cy="2959100"/>
        </p:xfrm>
        <a:graphic>
          <a:graphicData uri="http://schemas.openxmlformats.org/drawingml/2006/table">
            <a:tbl>
              <a:tblPr firstRow="1" bandRow="1">
                <a:tableStyleId>{5C22544A-7EE6-4342-B048-85BDC9FD1C3A}</a:tableStyleId>
              </a:tblPr>
              <a:tblGrid>
                <a:gridCol w="1371600"/>
                <a:gridCol w="1371600"/>
                <a:gridCol w="1371600"/>
                <a:gridCol w="1371600"/>
                <a:gridCol w="1447800"/>
                <a:gridCol w="1295400"/>
              </a:tblGrid>
              <a:tr h="1028699">
                <a:tc>
                  <a:txBody>
                    <a:bodyPr/>
                    <a:lstStyle/>
                    <a:p>
                      <a:pPr algn="ctr">
                        <a:spcAft>
                          <a:spcPts val="0"/>
                        </a:spcAft>
                      </a:pPr>
                      <a:r>
                        <a:rPr lang="fr-FR" sz="1200" b="1" kern="0" dirty="0">
                          <a:latin typeface="Times New Roman"/>
                          <a:ea typeface="Times New Roman"/>
                          <a:cs typeface="Times New Roman"/>
                        </a:rPr>
                        <a:t>STATUT DU SUPPORT ET DROIT </a:t>
                      </a:r>
                      <a:r>
                        <a:rPr lang="fr-FR" sz="1200" b="1" kern="0" dirty="0" smtClean="0">
                          <a:latin typeface="Times New Roman"/>
                          <a:ea typeface="Times New Roman"/>
                          <a:cs typeface="Times New Roman"/>
                        </a:rPr>
                        <a:t>ASSOCIÉ</a:t>
                      </a:r>
                    </a:p>
                    <a:p>
                      <a:pPr algn="ctr">
                        <a:spcAft>
                          <a:spcPts val="0"/>
                        </a:spcAft>
                      </a:pPr>
                      <a:endParaRPr lang="fr-FR" sz="1200" b="1" kern="0" dirty="0" smtClean="0">
                        <a:latin typeface="Times New Roman"/>
                        <a:ea typeface="Times New Roman"/>
                        <a:cs typeface="Times New Roman"/>
                      </a:endParaRPr>
                    </a:p>
                    <a:p>
                      <a:pPr>
                        <a:spcAft>
                          <a:spcPts val="1000"/>
                        </a:spcAft>
                      </a:pPr>
                      <a:r>
                        <a:rPr lang="fr-FR" sz="1200" dirty="0">
                          <a:latin typeface="Times New Roman"/>
                          <a:ea typeface="Cambria"/>
                          <a:cs typeface="Times New Roman"/>
                        </a:rPr>
                        <a:t>RAPPORT JURIDIQUE</a:t>
                      </a:r>
                    </a:p>
                  </a:txBody>
                  <a:tcPr marL="44450" marR="44450" marT="0" marB="0"/>
                </a:tc>
                <a:tc>
                  <a:txBody>
                    <a:bodyPr/>
                    <a:lstStyle/>
                    <a:p>
                      <a:pPr algn="ctr">
                        <a:spcAft>
                          <a:spcPts val="0"/>
                        </a:spcAft>
                      </a:pPr>
                      <a:r>
                        <a:rPr lang="fr-FR" sz="1400" b="1" kern="0" dirty="0" smtClean="0">
                          <a:latin typeface="Times New Roman"/>
                          <a:ea typeface="Times New Roman"/>
                          <a:cs typeface="Times New Roman"/>
                        </a:rPr>
                        <a:t>Chose</a:t>
                      </a:r>
                    </a:p>
                    <a:p>
                      <a:pPr>
                        <a:spcAft>
                          <a:spcPts val="1000"/>
                        </a:spcAft>
                      </a:pPr>
                      <a:endParaRPr lang="fr-FR" sz="1200" dirty="0" smtClean="0">
                        <a:latin typeface="Times New Roman"/>
                        <a:ea typeface="Cambria"/>
                        <a:cs typeface="Times New Roman"/>
                      </a:endParaRPr>
                    </a:p>
                    <a:p>
                      <a:pPr algn="ctr">
                        <a:spcAft>
                          <a:spcPts val="1000"/>
                        </a:spcAft>
                      </a:pPr>
                      <a:r>
                        <a:rPr lang="fr-FR" sz="1200" dirty="0" smtClean="0">
                          <a:latin typeface="Times New Roman"/>
                          <a:ea typeface="Cambria"/>
                          <a:cs typeface="Times New Roman"/>
                        </a:rPr>
                        <a:t>accès</a:t>
                      </a:r>
                      <a:endParaRPr lang="fr-FR" sz="1200" dirty="0">
                        <a:latin typeface="Times New Roman"/>
                        <a:ea typeface="Cambria"/>
                        <a:cs typeface="Times New Roman"/>
                      </a:endParaRPr>
                    </a:p>
                  </a:txBody>
                  <a:tcPr marL="44450" marR="44450" marT="0" marB="0"/>
                </a:tc>
                <a:tc>
                  <a:txBody>
                    <a:bodyPr/>
                    <a:lstStyle/>
                    <a:p>
                      <a:pPr algn="ctr">
                        <a:spcAft>
                          <a:spcPts val="0"/>
                        </a:spcAft>
                      </a:pPr>
                      <a:r>
                        <a:rPr lang="fr-FR" sz="1200" b="1" kern="0" dirty="0">
                          <a:latin typeface="Times New Roman"/>
                          <a:ea typeface="Times New Roman"/>
                          <a:cs typeface="Times New Roman"/>
                        </a:rPr>
                        <a:t>AVOIR</a:t>
                      </a:r>
                      <a:endParaRPr lang="fr-FR" sz="1200" b="1" kern="0" dirty="0" smtClean="0">
                        <a:latin typeface="Times New Roman"/>
                        <a:ea typeface="Times New Roman"/>
                        <a:cs typeface="Times New Roman"/>
                      </a:endParaRPr>
                    </a:p>
                    <a:p>
                      <a:pPr>
                        <a:spcAft>
                          <a:spcPts val="1000"/>
                        </a:spcAft>
                      </a:pPr>
                      <a:endParaRPr lang="fr-FR" sz="1200" dirty="0" smtClean="0">
                        <a:latin typeface="Times New Roman"/>
                        <a:ea typeface="Cambria"/>
                        <a:cs typeface="Times New Roman"/>
                      </a:endParaRPr>
                    </a:p>
                    <a:p>
                      <a:pPr algn="ctr">
                        <a:spcAft>
                          <a:spcPts val="1000"/>
                        </a:spcAft>
                      </a:pPr>
                      <a:r>
                        <a:rPr lang="fr-FR" sz="1200" dirty="0" smtClean="0">
                          <a:latin typeface="Times New Roman"/>
                          <a:ea typeface="Cambria"/>
                          <a:cs typeface="Times New Roman"/>
                        </a:rPr>
                        <a:t>prélèvement</a:t>
                      </a:r>
                      <a:endParaRPr lang="fr-FR" sz="1200" dirty="0">
                        <a:latin typeface="Times New Roman"/>
                        <a:ea typeface="Cambria"/>
                        <a:cs typeface="Times New Roman"/>
                      </a:endParaRPr>
                    </a:p>
                  </a:txBody>
                  <a:tcPr marL="44450" marR="44450" marT="0" marB="0"/>
                </a:tc>
                <a:tc>
                  <a:txBody>
                    <a:bodyPr/>
                    <a:lstStyle/>
                    <a:p>
                      <a:pPr algn="just">
                        <a:spcAft>
                          <a:spcPts val="0"/>
                        </a:spcAft>
                      </a:pPr>
                      <a:r>
                        <a:rPr lang="fr-FR" sz="1200" b="1" kern="0" dirty="0" smtClean="0">
                          <a:latin typeface="Times New Roman"/>
                          <a:ea typeface="Times New Roman"/>
                          <a:cs typeface="Times New Roman"/>
                        </a:rPr>
                        <a:t>   POSSESSION</a:t>
                      </a:r>
                    </a:p>
                    <a:p>
                      <a:pPr algn="just">
                        <a:spcAft>
                          <a:spcPts val="0"/>
                        </a:spcAft>
                      </a:pPr>
                      <a:endParaRPr lang="fr-FR" sz="1200" b="1" kern="0" dirty="0" smtClean="0">
                        <a:latin typeface="Times New Roman"/>
                        <a:ea typeface="Times New Roman"/>
                        <a:cs typeface="Times New Roman"/>
                      </a:endParaRPr>
                    </a:p>
                    <a:p>
                      <a:pPr algn="just">
                        <a:spcAft>
                          <a:spcPts val="0"/>
                        </a:spcAft>
                      </a:pPr>
                      <a:endParaRPr lang="fr-FR" sz="1200" b="1" kern="0" dirty="0" smtClean="0">
                        <a:latin typeface="Times New Roman"/>
                        <a:ea typeface="Times New Roman"/>
                        <a:cs typeface="Times New Roman"/>
                      </a:endParaRPr>
                    </a:p>
                    <a:p>
                      <a:pPr algn="ctr">
                        <a:spcAft>
                          <a:spcPts val="1000"/>
                        </a:spcAft>
                      </a:pPr>
                      <a:r>
                        <a:rPr lang="fr-FR" sz="1200" dirty="0">
                          <a:latin typeface="Times New Roman"/>
                          <a:ea typeface="Cambria"/>
                          <a:cs typeface="Times New Roman"/>
                        </a:rPr>
                        <a:t>gestion</a:t>
                      </a:r>
                    </a:p>
                  </a:txBody>
                  <a:tcPr marL="44450" marR="44450" marT="0" marB="0"/>
                </a:tc>
                <a:tc>
                  <a:txBody>
                    <a:bodyPr/>
                    <a:lstStyle/>
                    <a:p>
                      <a:pPr algn="just">
                        <a:spcAft>
                          <a:spcPts val="1000"/>
                        </a:spcAft>
                      </a:pPr>
                      <a:r>
                        <a:rPr lang="fr-FR" sz="1200" dirty="0" smtClean="0">
                          <a:latin typeface="Times New Roman"/>
                          <a:ea typeface="Cambria"/>
                          <a:cs typeface="Times New Roman"/>
                        </a:rPr>
                        <a:t>APPROPRIA </a:t>
                      </a:r>
                      <a:r>
                        <a:rPr lang="fr-FR" sz="1200" dirty="0">
                          <a:latin typeface="Times New Roman"/>
                          <a:ea typeface="Cambria"/>
                          <a:cs typeface="Times New Roman"/>
                        </a:rPr>
                        <a:t>TION</a:t>
                      </a:r>
                      <a:endParaRPr lang="fr-FR" sz="1200" dirty="0" smtClean="0">
                        <a:latin typeface="Times New Roman"/>
                        <a:ea typeface="Cambria"/>
                        <a:cs typeface="Times New Roman"/>
                      </a:endParaRPr>
                    </a:p>
                    <a:p>
                      <a:pPr algn="ctr">
                        <a:spcAft>
                          <a:spcPts val="1000"/>
                        </a:spcAft>
                      </a:pPr>
                      <a:endParaRPr lang="fr-FR" sz="1200" dirty="0" smtClean="0">
                        <a:latin typeface="Times New Roman"/>
                        <a:ea typeface="Cambria"/>
                        <a:cs typeface="Times New Roman"/>
                      </a:endParaRPr>
                    </a:p>
                    <a:p>
                      <a:pPr algn="ctr">
                        <a:spcAft>
                          <a:spcPts val="1000"/>
                        </a:spcAft>
                      </a:pPr>
                      <a:r>
                        <a:rPr lang="fr-FR" sz="1200" dirty="0" smtClean="0">
                          <a:latin typeface="Times New Roman"/>
                          <a:ea typeface="Cambria"/>
                          <a:cs typeface="Times New Roman"/>
                        </a:rPr>
                        <a:t>exclusion</a:t>
                      </a:r>
                      <a:endParaRPr lang="fr-FR" sz="1200" dirty="0">
                        <a:latin typeface="Times New Roman"/>
                        <a:ea typeface="Cambria"/>
                        <a:cs typeface="Times New Roman"/>
                      </a:endParaRPr>
                    </a:p>
                  </a:txBody>
                  <a:tcPr marL="44450" marR="44450" marT="0" marB="0"/>
                </a:tc>
                <a:tc>
                  <a:txBody>
                    <a:bodyPr/>
                    <a:lstStyle/>
                    <a:p>
                      <a:pPr algn="ctr">
                        <a:spcAft>
                          <a:spcPts val="0"/>
                        </a:spcAft>
                      </a:pPr>
                      <a:r>
                        <a:rPr lang="fr-FR" sz="1600" b="1" kern="0" dirty="0" smtClean="0">
                          <a:latin typeface="Times New Roman"/>
                          <a:ea typeface="Times New Roman"/>
                          <a:cs typeface="Times New Roman"/>
                        </a:rPr>
                        <a:t>Bien</a:t>
                      </a:r>
                    </a:p>
                    <a:p>
                      <a:pPr>
                        <a:spcAft>
                          <a:spcPts val="1000"/>
                        </a:spcAft>
                      </a:pPr>
                      <a:endParaRPr lang="fr-FR" sz="1200" dirty="0" smtClean="0">
                        <a:latin typeface="Times New Roman"/>
                        <a:ea typeface="Cambria"/>
                        <a:cs typeface="Times New Roman"/>
                      </a:endParaRPr>
                    </a:p>
                    <a:p>
                      <a:pPr algn="ctr">
                        <a:spcAft>
                          <a:spcPts val="1000"/>
                        </a:spcAft>
                      </a:pPr>
                      <a:r>
                        <a:rPr lang="fr-FR" sz="1200" dirty="0" smtClean="0">
                          <a:latin typeface="Times New Roman"/>
                          <a:ea typeface="Cambria"/>
                          <a:cs typeface="Times New Roman"/>
                        </a:rPr>
                        <a:t>aliénation</a:t>
                      </a:r>
                      <a:endParaRPr lang="fr-FR" sz="1200" dirty="0">
                        <a:latin typeface="Times New Roman"/>
                        <a:ea typeface="Cambria"/>
                        <a:cs typeface="Times New Roman"/>
                      </a:endParaRPr>
                    </a:p>
                  </a:txBody>
                  <a:tcPr marL="44450" marR="44450" marT="0" marB="0"/>
                </a:tc>
              </a:tr>
              <a:tr h="370840">
                <a:tc>
                  <a:txBody>
                    <a:bodyPr/>
                    <a:lstStyle/>
                    <a:p>
                      <a:pPr algn="ctr">
                        <a:spcAft>
                          <a:spcPts val="0"/>
                        </a:spcAft>
                      </a:pPr>
                      <a:r>
                        <a:rPr lang="fr-FR" sz="1200" b="1" kern="0">
                          <a:latin typeface="Times New Roman"/>
                          <a:ea typeface="Times New Roman"/>
                          <a:cs typeface="Times New Roman"/>
                        </a:rPr>
                        <a:t>public</a:t>
                      </a:r>
                    </a:p>
                  </a:txBody>
                  <a:tcPr marL="44450" marR="44450" marT="0" marB="0"/>
                </a:tc>
                <a:tc>
                  <a:txBody>
                    <a:bodyPr/>
                    <a:lstStyle/>
                    <a:p>
                      <a:pPr algn="ctr">
                        <a:spcAft>
                          <a:spcPts val="0"/>
                        </a:spcAft>
                      </a:pPr>
                      <a:endParaRPr lang="fr-FR" sz="1200" b="1" kern="0" dirty="0">
                        <a:solidFill>
                          <a:srgbClr val="FF0000">
                            <a:alpha val="97000"/>
                          </a:srgbClr>
                        </a:solidFill>
                        <a:latin typeface="Times New Roman"/>
                        <a:ea typeface="Times New Roman"/>
                        <a:cs typeface="Times New Roman"/>
                      </a:endParaRPr>
                    </a:p>
                  </a:txBody>
                  <a:tcPr marL="44450" marR="44450" marT="0" marB="0"/>
                </a:tc>
                <a:tc>
                  <a:txBody>
                    <a:bodyPr/>
                    <a:lstStyle/>
                    <a:p>
                      <a:pPr algn="ctr">
                        <a:spcAft>
                          <a:spcPts val="0"/>
                        </a:spcAft>
                      </a:pPr>
                      <a:endParaRPr lang="fr-FR" sz="1200" b="1" kern="0" dirty="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dirty="0">
                        <a:latin typeface="Times New Roman"/>
                        <a:ea typeface="Times New Roman"/>
                        <a:cs typeface="Times New Roman"/>
                      </a:endParaRPr>
                    </a:p>
                  </a:txBody>
                  <a:tcPr marL="44450" marR="44450" marT="0" marB="0"/>
                </a:tc>
              </a:tr>
              <a:tr h="370840">
                <a:tc>
                  <a:txBody>
                    <a:bodyPr/>
                    <a:lstStyle/>
                    <a:p>
                      <a:pPr algn="ctr">
                        <a:spcAft>
                          <a:spcPts val="0"/>
                        </a:spcAft>
                      </a:pPr>
                      <a:r>
                        <a:rPr lang="fr-FR" sz="1200" b="1" kern="0">
                          <a:latin typeface="Times New Roman"/>
                          <a:ea typeface="Times New Roman"/>
                          <a:cs typeface="Times New Roman"/>
                        </a:rPr>
                        <a:t>EXTERNE</a:t>
                      </a: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dirty="0">
                        <a:latin typeface="Times New Roman"/>
                        <a:ea typeface="Times New Roman"/>
                        <a:cs typeface="Times New Roman"/>
                      </a:endParaRPr>
                    </a:p>
                  </a:txBody>
                  <a:tcPr marL="44450" marR="44450" marT="0" marB="0"/>
                </a:tc>
              </a:tr>
              <a:tr h="370840">
                <a:tc>
                  <a:txBody>
                    <a:bodyPr/>
                    <a:lstStyle/>
                    <a:p>
                      <a:pPr algn="ctr">
                        <a:spcAft>
                          <a:spcPts val="0"/>
                        </a:spcAft>
                      </a:pPr>
                      <a:r>
                        <a:rPr lang="fr-FR" sz="1200" b="1" kern="0">
                          <a:latin typeface="Times New Roman"/>
                          <a:ea typeface="Times New Roman"/>
                          <a:cs typeface="Times New Roman"/>
                        </a:rPr>
                        <a:t>ALLIANCE</a:t>
                      </a: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r>
              <a:tr h="370840">
                <a:tc>
                  <a:txBody>
                    <a:bodyPr/>
                    <a:lstStyle/>
                    <a:p>
                      <a:pPr algn="ctr">
                        <a:spcAft>
                          <a:spcPts val="0"/>
                        </a:spcAft>
                      </a:pPr>
                      <a:r>
                        <a:rPr lang="fr-FR" sz="1200" b="1" kern="0">
                          <a:latin typeface="Times New Roman"/>
                          <a:ea typeface="Times New Roman"/>
                          <a:cs typeface="Times New Roman"/>
                        </a:rPr>
                        <a:t>INTERNE</a:t>
                      </a: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r>
              <a:tr h="370840">
                <a:tc>
                  <a:txBody>
                    <a:bodyPr/>
                    <a:lstStyle/>
                    <a:p>
                      <a:pPr algn="ctr">
                        <a:spcAft>
                          <a:spcPts val="0"/>
                        </a:spcAft>
                      </a:pPr>
                      <a:r>
                        <a:rPr lang="fr-FR" sz="1200" b="1" kern="0">
                          <a:latin typeface="Times New Roman"/>
                          <a:ea typeface="Times New Roman"/>
                          <a:cs typeface="Times New Roman"/>
                        </a:rPr>
                        <a:t>privé</a:t>
                      </a: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a:latin typeface="Times New Roman"/>
                        <a:ea typeface="Times New Roman"/>
                        <a:cs typeface="Times New Roman"/>
                      </a:endParaRPr>
                    </a:p>
                  </a:txBody>
                  <a:tcPr marL="44450" marR="44450" marT="0" marB="0"/>
                </a:tc>
                <a:tc>
                  <a:txBody>
                    <a:bodyPr/>
                    <a:lstStyle/>
                    <a:p>
                      <a:pPr algn="ctr">
                        <a:spcAft>
                          <a:spcPts val="0"/>
                        </a:spcAft>
                      </a:pPr>
                      <a:endParaRPr lang="fr-FR" sz="1200" b="1" kern="0" dirty="0">
                        <a:latin typeface="Times New Roman"/>
                        <a:ea typeface="Times New Roman"/>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Une application ’forestière’ en Afrique centrale (</a:t>
            </a:r>
            <a:r>
              <a:rPr lang="fr-FR" dirty="0" err="1" smtClean="0"/>
              <a:t>Karsenty</a:t>
            </a:r>
            <a:r>
              <a:rPr lang="fr-FR" dirty="0" smtClean="0"/>
              <a:t>, 1996) </a:t>
            </a:r>
            <a:endParaRPr lang="fr-FR" dirty="0"/>
          </a:p>
        </p:txBody>
      </p:sp>
      <p:graphicFrame>
        <p:nvGraphicFramePr>
          <p:cNvPr id="4" name="Espace réservé du contenu 3"/>
          <p:cNvGraphicFramePr>
            <a:graphicFrameLocks noGrp="1"/>
          </p:cNvGraphicFramePr>
          <p:nvPr>
            <p:ph idx="1"/>
          </p:nvPr>
        </p:nvGraphicFramePr>
        <p:xfrm>
          <a:off x="457200" y="1600200"/>
          <a:ext cx="8229600" cy="31140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spcAft>
                          <a:spcPts val="1000"/>
                        </a:spcAft>
                      </a:pPr>
                      <a:r>
                        <a:rPr lang="fr-FR" sz="1200" b="1" dirty="0">
                          <a:latin typeface="Times New Roman"/>
                          <a:ea typeface="Cambria"/>
                          <a:cs typeface="Times New Roman"/>
                        </a:rPr>
                        <a:t>          Maîtrise</a:t>
                      </a:r>
                      <a:endParaRPr lang="fr-FR" sz="1200" dirty="0">
                        <a:latin typeface="Times New Roman"/>
                        <a:ea typeface="Cambria"/>
                        <a:cs typeface="Times New Roman"/>
                      </a:endParaRPr>
                    </a:p>
                    <a:p>
                      <a:pPr>
                        <a:spcAft>
                          <a:spcPts val="1000"/>
                        </a:spcAft>
                      </a:pPr>
                      <a:r>
                        <a:rPr lang="fr-FR" sz="1200" b="1" dirty="0">
                          <a:latin typeface="Times New Roman"/>
                          <a:ea typeface="Cambria"/>
                          <a:cs typeface="Times New Roman"/>
                        </a:rPr>
                        <a:t>Commun à</a:t>
                      </a:r>
                      <a:endParaRPr lang="fr-FR" sz="1200" dirty="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MINIMALE</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PRIORITAIRE</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SPÉCIALISÉE</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EXCLUSIVE</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ABSOLUE</a:t>
                      </a:r>
                      <a:endParaRPr lang="fr-FR" sz="1200">
                        <a:latin typeface="Times New Roman"/>
                        <a:ea typeface="Cambria"/>
                        <a:cs typeface="Times New Roman"/>
                      </a:endParaRPr>
                    </a:p>
                  </a:txBody>
                  <a:tcPr marL="44450" marR="44450" marT="0" marB="0"/>
                </a:tc>
              </a:tr>
              <a:tr h="370840">
                <a:tc>
                  <a:txBody>
                    <a:bodyPr/>
                    <a:lstStyle/>
                    <a:p>
                      <a:pPr>
                        <a:spcAft>
                          <a:spcPts val="1000"/>
                        </a:spcAft>
                      </a:pPr>
                      <a:r>
                        <a:rPr lang="fr-FR" sz="1200" b="1">
                          <a:latin typeface="Times New Roman"/>
                          <a:ea typeface="Cambria"/>
                          <a:cs typeface="Times New Roman"/>
                        </a:rPr>
                        <a:t>TOUS 1)</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i="1">
                          <a:latin typeface="Times New Roman"/>
                          <a:ea typeface="Cambria"/>
                          <a:cs typeface="Times New Roman"/>
                        </a:rPr>
                        <a:t>FORÊT</a:t>
                      </a:r>
                      <a:r>
                        <a:rPr lang="fr-FR" sz="1200" b="1">
                          <a:latin typeface="Times New Roman"/>
                          <a:ea typeface="Cambria"/>
                          <a:cs typeface="Times New Roman"/>
                        </a:rPr>
                        <a:t> NON AFFECTÉE</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FORÊT DU DOMAINE NATIONAL</a:t>
                      </a: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FORÊT DE PRODUCTION</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r>
              <a:tr h="370840">
                <a:tc>
                  <a:txBody>
                    <a:bodyPr/>
                    <a:lstStyle/>
                    <a:p>
                      <a:pPr>
                        <a:spcAft>
                          <a:spcPts val="1000"/>
                        </a:spcAft>
                      </a:pPr>
                      <a:r>
                        <a:rPr lang="fr-FR" sz="1200" b="1">
                          <a:latin typeface="Times New Roman"/>
                          <a:ea typeface="Cambria"/>
                          <a:cs typeface="Times New Roman"/>
                        </a:rPr>
                        <a:t>« N » COLLECTIFS</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r>
                        <a:rPr lang="fr-FR" sz="1200" i="1">
                          <a:latin typeface="Times New Roman"/>
                          <a:ea typeface="Cambria"/>
                          <a:cs typeface="Times New Roman"/>
                        </a:rPr>
                        <a:t>Aire de chasse</a:t>
                      </a:r>
                      <a:endParaRPr lang="fr-FR" sz="1200">
                        <a:latin typeface="Times New Roman"/>
                        <a:ea typeface="Cambria"/>
                        <a:cs typeface="Times New Roman"/>
                      </a:endParaRPr>
                    </a:p>
                    <a:p>
                      <a:pPr>
                        <a:spcAft>
                          <a:spcPts val="1000"/>
                        </a:spcAft>
                      </a:pPr>
                      <a:r>
                        <a:rPr lang="fr-FR" sz="1200" i="1">
                          <a:latin typeface="Times New Roman"/>
                          <a:ea typeface="Cambria"/>
                          <a:cs typeface="Times New Roman"/>
                        </a:rPr>
                        <a:t>cueillette</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r>
              <a:tr h="370840">
                <a:tc>
                  <a:txBody>
                    <a:bodyPr/>
                    <a:lstStyle/>
                    <a:p>
                      <a:pPr>
                        <a:spcAft>
                          <a:spcPts val="1000"/>
                        </a:spcAft>
                      </a:pPr>
                      <a:r>
                        <a:rPr lang="fr-FR" sz="1200" b="1">
                          <a:latin typeface="Times New Roman"/>
                          <a:ea typeface="Cambria"/>
                          <a:cs typeface="Times New Roman"/>
                        </a:rPr>
                        <a:t>DEUX COLLECTIFS</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FORÊT COMMUNAU</a:t>
                      </a:r>
                      <a:endParaRPr lang="fr-FR" sz="1200">
                        <a:latin typeface="Times New Roman"/>
                        <a:ea typeface="Cambria"/>
                        <a:cs typeface="Times New Roman"/>
                      </a:endParaRPr>
                    </a:p>
                    <a:p>
                      <a:pPr>
                        <a:spcAft>
                          <a:spcPts val="1000"/>
                        </a:spcAft>
                      </a:pPr>
                      <a:r>
                        <a:rPr lang="fr-FR" sz="1200" b="1">
                          <a:latin typeface="Times New Roman"/>
                          <a:ea typeface="Cambria"/>
                          <a:cs typeface="Times New Roman"/>
                        </a:rPr>
                        <a:t>TAIRE</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r>
              <a:tr h="370840">
                <a:tc>
                  <a:txBody>
                    <a:bodyPr/>
                    <a:lstStyle/>
                    <a:p>
                      <a:pPr>
                        <a:spcAft>
                          <a:spcPts val="1000"/>
                        </a:spcAft>
                      </a:pPr>
                      <a:r>
                        <a:rPr lang="fr-FR" sz="1200" b="1">
                          <a:latin typeface="Times New Roman"/>
                          <a:ea typeface="Cambria"/>
                          <a:cs typeface="Times New Roman"/>
                        </a:rPr>
                        <a:t>UN COLLECTIF</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r>
                        <a:rPr lang="fr-FR" sz="1200" i="1">
                          <a:latin typeface="Times New Roman"/>
                          <a:ea typeface="Cambria"/>
                          <a:cs typeface="Times New Roman"/>
                        </a:rPr>
                        <a:t>défrichements</a:t>
                      </a:r>
                      <a:endParaRPr lang="fr-FR" sz="1200">
                        <a:latin typeface="Times New Roman"/>
                        <a:ea typeface="Cambria"/>
                        <a:cs typeface="Times New Roman"/>
                      </a:endParaRPr>
                    </a:p>
                  </a:txBody>
                  <a:tcPr marL="44450" marR="44450" marT="0" marB="0"/>
                </a:tc>
                <a:tc>
                  <a:txBody>
                    <a:bodyPr/>
                    <a:lstStyle/>
                    <a:p>
                      <a:pPr>
                        <a:spcAft>
                          <a:spcPts val="1000"/>
                        </a:spcAft>
                      </a:pPr>
                      <a:r>
                        <a:rPr lang="fr-FR" sz="1200" i="1">
                          <a:latin typeface="Times New Roman"/>
                          <a:ea typeface="Cambria"/>
                          <a:cs typeface="Times New Roman"/>
                        </a:rPr>
                        <a:t>Piégeages</a:t>
                      </a:r>
                      <a:endParaRPr lang="fr-FR" sz="1200">
                        <a:latin typeface="Times New Roman"/>
                        <a:ea typeface="Cambria"/>
                        <a:cs typeface="Times New Roman"/>
                      </a:endParaRPr>
                    </a:p>
                    <a:p>
                      <a:pPr>
                        <a:spcAft>
                          <a:spcPts val="1000"/>
                        </a:spcAft>
                      </a:pPr>
                      <a:r>
                        <a:rPr lang="fr-FR" sz="1200" i="1">
                          <a:latin typeface="Times New Roman"/>
                          <a:ea typeface="Cambria"/>
                          <a:cs typeface="Times New Roman"/>
                        </a:rPr>
                        <a:t>Moabi</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r>
              <a:tr h="370840">
                <a:tc>
                  <a:txBody>
                    <a:bodyPr/>
                    <a:lstStyle/>
                    <a:p>
                      <a:pPr>
                        <a:spcAft>
                          <a:spcPts val="1000"/>
                        </a:spcAft>
                      </a:pPr>
                      <a:r>
                        <a:rPr lang="fr-FR" sz="1200" b="1">
                          <a:latin typeface="Times New Roman"/>
                          <a:ea typeface="Cambria"/>
                          <a:cs typeface="Times New Roman"/>
                        </a:rPr>
                        <a:t>UNE PERSONNE</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endParaRPr lang="fr-FR" sz="1200">
                        <a:latin typeface="Times New Roman"/>
                        <a:ea typeface="Cambria"/>
                        <a:cs typeface="Times New Roman"/>
                      </a:endParaRPr>
                    </a:p>
                  </a:txBody>
                  <a:tcPr marL="44450" marR="44450" marT="0" marB="0"/>
                </a:tc>
                <a:tc>
                  <a:txBody>
                    <a:bodyPr/>
                    <a:lstStyle/>
                    <a:p>
                      <a:pPr>
                        <a:spcAft>
                          <a:spcPts val="1000"/>
                        </a:spcAft>
                      </a:pPr>
                      <a:r>
                        <a:rPr lang="fr-FR" sz="1200" b="1">
                          <a:latin typeface="Times New Roman"/>
                          <a:ea typeface="Cambria"/>
                          <a:cs typeface="Times New Roman"/>
                        </a:rPr>
                        <a:t>FORÊTS PRIVÉES</a:t>
                      </a:r>
                      <a:endParaRPr lang="fr-FR" sz="1200">
                        <a:latin typeface="Times New Roman"/>
                        <a:ea typeface="Cambria"/>
                        <a:cs typeface="Times New Roman"/>
                      </a:endParaRPr>
                    </a:p>
                  </a:txBody>
                  <a:tcPr marL="44450" marR="44450" marT="0" marB="0"/>
                </a:tc>
                <a:tc>
                  <a:txBody>
                    <a:bodyPr/>
                    <a:lstStyle/>
                    <a:p>
                      <a:pPr>
                        <a:spcAft>
                          <a:spcPts val="1000"/>
                        </a:spcAft>
                      </a:pPr>
                      <a:endParaRPr lang="fr-FR" sz="1200" dirty="0">
                        <a:latin typeface="Times New Roman"/>
                        <a:ea typeface="Cambria"/>
                        <a:cs typeface="Times New Roman"/>
                      </a:endParaRPr>
                    </a:p>
                  </a:txBody>
                  <a:tcPr marL="44450" marR="44450"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Une gestion foncière patrimoniale</a:t>
            </a:r>
            <a:endParaRPr lang="fr-FR" dirty="0"/>
          </a:p>
        </p:txBody>
      </p:sp>
      <p:sp>
        <p:nvSpPr>
          <p:cNvPr id="5" name="Sous-titre 4"/>
          <p:cNvSpPr>
            <a:spLocks noGrp="1"/>
          </p:cNvSpPr>
          <p:nvPr>
            <p:ph type="subTitle" idx="1"/>
          </p:nvPr>
        </p:nvSpPr>
        <p:spPr/>
        <p:txBody>
          <a:bodyPr/>
          <a:lstStyle/>
          <a:p>
            <a:r>
              <a:rPr lang="fr-FR" dirty="0" smtClean="0"/>
              <a:t>Le patrimoine, concept juridique pertinent du développement durable</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229600" cy="2000702"/>
          </a:xfrm>
        </p:spPr>
        <p:txBody>
          <a:bodyPr wrap="square">
            <a:noAutofit/>
          </a:bodyPr>
          <a:lstStyle/>
          <a:p>
            <a:pPr algn="just"/>
            <a:r>
              <a:rPr lang="fr-FR" sz="2667" b="1" dirty="0"/>
              <a:t>C</a:t>
            </a:r>
            <a:r>
              <a:rPr lang="fr-FR" sz="2667" b="1" dirty="0" smtClean="0"/>
              <a:t>ORRÉLATIONS </a:t>
            </a:r>
            <a:r>
              <a:rPr lang="fr-FR" sz="2667" b="1" dirty="0"/>
              <a:t>ENTRE</a:t>
            </a:r>
            <a:r>
              <a:rPr lang="fr-FR" sz="2667" b="1" dirty="0" smtClean="0"/>
              <a:t> MAÎTRISES </a:t>
            </a:r>
            <a:r>
              <a:rPr lang="fr-FR" sz="2667" b="1" dirty="0"/>
              <a:t>FONCIÈRES/</a:t>
            </a:r>
            <a:r>
              <a:rPr lang="fr-FR" sz="2667" b="1" dirty="0" smtClean="0"/>
              <a:t>FRUITIÈRES,</a:t>
            </a:r>
            <a:r>
              <a:rPr lang="fr-FR" sz="2667" b="1" dirty="0"/>
              <a:t> </a:t>
            </a:r>
            <a:r>
              <a:rPr lang="fr-FR" sz="2667" b="1" dirty="0" smtClean="0"/>
              <a:t>REPRÉSENTATIONS </a:t>
            </a:r>
            <a:r>
              <a:rPr lang="fr-FR" sz="2667" b="1" dirty="0"/>
              <a:t>D’ESPACES, STATUT JURIDIQUE DES RESSOURCES ET </a:t>
            </a:r>
            <a:r>
              <a:rPr lang="fr-FR" sz="2667" b="1" dirty="0" smtClean="0"/>
              <a:t>GESTIONS PATRIMONIALES </a:t>
            </a:r>
            <a:br>
              <a:rPr lang="fr-FR" sz="2667" b="1" dirty="0" smtClean="0"/>
            </a:br>
            <a:r>
              <a:rPr lang="fr-FR" sz="2667" b="1" dirty="0" smtClean="0"/>
              <a:t>PATRI%P,IALES PATRIMONIALES</a:t>
            </a:r>
            <a:r>
              <a:rPr lang="fr-FR" dirty="0"/>
              <a:t/>
            </a:r>
            <a:br>
              <a:rPr lang="fr-FR" dirty="0"/>
            </a:br>
            <a:endParaRPr lang="fr-FR" dirty="0"/>
          </a:p>
        </p:txBody>
      </p:sp>
      <p:graphicFrame>
        <p:nvGraphicFramePr>
          <p:cNvPr id="4" name="Espace réservé du contenu 3"/>
          <p:cNvGraphicFramePr>
            <a:graphicFrameLocks noGrp="1"/>
          </p:cNvGraphicFramePr>
          <p:nvPr>
            <p:ph idx="1"/>
          </p:nvPr>
        </p:nvGraphicFramePr>
        <p:xfrm>
          <a:off x="457200" y="1600200"/>
          <a:ext cx="8229600" cy="4749799"/>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just">
                        <a:lnSpc>
                          <a:spcPct val="150000"/>
                        </a:lnSpc>
                        <a:spcAft>
                          <a:spcPts val="1000"/>
                        </a:spcAft>
                      </a:pPr>
                      <a:r>
                        <a:rPr lang="fr-FR" sz="1200" dirty="0">
                          <a:latin typeface="Times New Roman"/>
                          <a:ea typeface="Cambria"/>
                          <a:cs typeface="Times New Roman"/>
                        </a:rPr>
                        <a:t>Représentations d’espace</a:t>
                      </a: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Statuts de la ressource appropriée</a:t>
                      </a:r>
                    </a:p>
                  </a:txBody>
                  <a:tcPr marL="44450" marR="44450" marT="0" marB="0"/>
                </a:tc>
                <a:tc>
                  <a:txBody>
                    <a:bodyPr/>
                    <a:lstStyle/>
                    <a:p>
                      <a:pPr algn="just">
                        <a:lnSpc>
                          <a:spcPct val="150000"/>
                        </a:lnSpc>
                        <a:spcAft>
                          <a:spcPts val="1000"/>
                        </a:spcAft>
                      </a:pPr>
                      <a:r>
                        <a:rPr lang="fr-FR" sz="1200" u="sng" dirty="0">
                          <a:latin typeface="Times New Roman"/>
                          <a:ea typeface="Cambria"/>
                          <a:cs typeface="Times New Roman"/>
                        </a:rPr>
                        <a:t>Maîtrises </a:t>
                      </a:r>
                      <a:endParaRPr lang="fr-FR" sz="1200" dirty="0">
                        <a:latin typeface="Times New Roman"/>
                        <a:ea typeface="Cambria"/>
                        <a:cs typeface="Times New Roman"/>
                      </a:endParaRPr>
                    </a:p>
                    <a:p>
                      <a:pPr algn="just">
                        <a:lnSpc>
                          <a:spcPct val="150000"/>
                        </a:lnSpc>
                        <a:spcAft>
                          <a:spcPts val="1000"/>
                        </a:spcAft>
                      </a:pPr>
                      <a:r>
                        <a:rPr lang="fr-FR" sz="1200" u="sng" dirty="0">
                          <a:latin typeface="Times New Roman"/>
                          <a:ea typeface="Cambria"/>
                          <a:cs typeface="Times New Roman"/>
                        </a:rPr>
                        <a:t>fonds / fruits</a:t>
                      </a:r>
                      <a:r>
                        <a:rPr lang="fr-FR" sz="1200" dirty="0">
                          <a:latin typeface="Times New Roman"/>
                          <a:ea typeface="Cambria"/>
                          <a:cs typeface="Times New Roman"/>
                        </a:rPr>
                        <a:t> </a:t>
                      </a:r>
                    </a:p>
                    <a:p>
                      <a:pPr algn="just">
                        <a:lnSpc>
                          <a:spcPct val="150000"/>
                        </a:lnSpc>
                        <a:spcAft>
                          <a:spcPts val="1000"/>
                        </a:spcAft>
                      </a:pPr>
                      <a:r>
                        <a:rPr lang="fr-FR" sz="1200" i="1" dirty="0">
                          <a:latin typeface="Times New Roman"/>
                          <a:ea typeface="Cambria"/>
                          <a:cs typeface="Times New Roman"/>
                        </a:rPr>
                        <a:t>droit privilégié</a:t>
                      </a:r>
                      <a:endParaRPr lang="fr-FR" sz="1200" dirty="0">
                        <a:latin typeface="Times New Roman"/>
                        <a:ea typeface="Cambria"/>
                        <a:cs typeface="Times New Roman"/>
                      </a:endParaRP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Objet des gestions patrimoniales</a:t>
                      </a:r>
                    </a:p>
                  </a:txBody>
                  <a:tcPr marL="44450" marR="44450" marT="0" marB="0"/>
                </a:tc>
              </a:tr>
              <a:tr h="370840">
                <a:tc>
                  <a:txBody>
                    <a:bodyPr/>
                    <a:lstStyle/>
                    <a:p>
                      <a:pPr algn="just">
                        <a:lnSpc>
                          <a:spcPct val="150000"/>
                        </a:lnSpc>
                        <a:spcAft>
                          <a:spcPts val="1000"/>
                        </a:spcAft>
                      </a:pPr>
                      <a:r>
                        <a:rPr lang="fr-FR" sz="1200">
                          <a:latin typeface="Times New Roman"/>
                          <a:ea typeface="Cambria"/>
                          <a:cs typeface="Times New Roman"/>
                        </a:rPr>
                        <a:t>territoire </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Chose</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Minimale </a:t>
                      </a:r>
                    </a:p>
                    <a:p>
                      <a:pPr algn="just">
                        <a:lnSpc>
                          <a:spcPct val="150000"/>
                        </a:lnSpc>
                        <a:spcAft>
                          <a:spcPts val="1000"/>
                        </a:spcAft>
                      </a:pPr>
                      <a:r>
                        <a:rPr lang="fr-FR" sz="1200" i="1">
                          <a:latin typeface="Times New Roman"/>
                          <a:ea typeface="Cambria"/>
                          <a:cs typeface="Times New Roman"/>
                        </a:rPr>
                        <a:t>accès</a:t>
                      </a:r>
                      <a:r>
                        <a:rPr lang="fr-FR" sz="1200">
                          <a:latin typeface="Times New Roman"/>
                          <a:ea typeface="Cambria"/>
                          <a:cs typeface="Times New Roman"/>
                        </a:rPr>
                        <a:t> a)</a:t>
                      </a: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Conservation </a:t>
                      </a:r>
                    </a:p>
                  </a:txBody>
                  <a:tcPr marL="44450" marR="44450" marT="0" marB="0"/>
                </a:tc>
              </a:tr>
              <a:tr h="370840">
                <a:tc>
                  <a:txBody>
                    <a:bodyPr/>
                    <a:lstStyle/>
                    <a:p>
                      <a:pPr algn="just">
                        <a:lnSpc>
                          <a:spcPct val="150000"/>
                        </a:lnSpc>
                        <a:spcAft>
                          <a:spcPts val="1000"/>
                        </a:spcAft>
                      </a:pPr>
                      <a:r>
                        <a:rPr lang="fr-FR" sz="1200">
                          <a:latin typeface="Times New Roman"/>
                          <a:ea typeface="Cambria"/>
                          <a:cs typeface="Times New Roman"/>
                        </a:rPr>
                        <a:t>odologie</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Avoir</a:t>
                      </a:r>
                    </a:p>
                  </a:txBody>
                  <a:tcPr marL="44450" marR="44450" marT="0" marB="0"/>
                </a:tc>
                <a:tc>
                  <a:txBody>
                    <a:bodyPr/>
                    <a:lstStyle/>
                    <a:p>
                      <a:pPr algn="just">
                        <a:lnSpc>
                          <a:spcPct val="150000"/>
                        </a:lnSpc>
                        <a:spcAft>
                          <a:spcPts val="1000"/>
                        </a:spcAft>
                      </a:pPr>
                      <a:r>
                        <a:rPr lang="fr-FR" sz="1200" u="sng">
                          <a:latin typeface="Times New Roman"/>
                          <a:ea typeface="Cambria"/>
                          <a:cs typeface="Times New Roman"/>
                        </a:rPr>
                        <a:t>Prioritaire</a:t>
                      </a:r>
                      <a:r>
                        <a:rPr lang="fr-FR" sz="1200" i="1">
                          <a:latin typeface="Times New Roman"/>
                          <a:ea typeface="Cambria"/>
                          <a:cs typeface="Times New Roman"/>
                        </a:rPr>
                        <a:t> prélèvement/</a:t>
                      </a:r>
                      <a:endParaRPr lang="fr-FR" sz="1200">
                        <a:latin typeface="Times New Roman"/>
                        <a:ea typeface="Cambria"/>
                        <a:cs typeface="Times New Roman"/>
                      </a:endParaRPr>
                    </a:p>
                    <a:p>
                      <a:pPr algn="just">
                        <a:lnSpc>
                          <a:spcPct val="150000"/>
                        </a:lnSpc>
                        <a:spcAft>
                          <a:spcPts val="1000"/>
                        </a:spcAft>
                      </a:pPr>
                      <a:r>
                        <a:rPr lang="fr-FR" sz="1200" i="1">
                          <a:latin typeface="Times New Roman"/>
                          <a:ea typeface="Cambria"/>
                          <a:cs typeface="Times New Roman"/>
                        </a:rPr>
                        <a:t>Extraction </a:t>
                      </a:r>
                      <a:r>
                        <a:rPr lang="fr-FR" sz="1200">
                          <a:latin typeface="Times New Roman"/>
                          <a:ea typeface="Cambria"/>
                          <a:cs typeface="Times New Roman"/>
                        </a:rPr>
                        <a:t>b</a:t>
                      </a:r>
                      <a:r>
                        <a:rPr lang="fr-FR" sz="1200" i="1">
                          <a:latin typeface="Times New Roman"/>
                          <a:ea typeface="Cambria"/>
                          <a:cs typeface="Times New Roman"/>
                        </a:rPr>
                        <a:t>)</a:t>
                      </a:r>
                      <a:endParaRPr lang="fr-FR" sz="1200">
                        <a:latin typeface="Times New Roman"/>
                        <a:ea typeface="Cambria"/>
                        <a:cs typeface="Times New Roman"/>
                      </a:endParaRP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Gisements de ressources matérielles/intellectuelles à valoriser</a:t>
                      </a:r>
                    </a:p>
                  </a:txBody>
                  <a:tcPr marL="44450" marR="44450" marT="0" marB="0"/>
                </a:tc>
              </a:tr>
              <a:tr h="370840">
                <a:tc>
                  <a:txBody>
                    <a:bodyPr/>
                    <a:lstStyle/>
                    <a:p>
                      <a:pPr algn="just">
                        <a:lnSpc>
                          <a:spcPct val="150000"/>
                        </a:lnSpc>
                        <a:spcAft>
                          <a:spcPts val="1000"/>
                        </a:spcAft>
                      </a:pPr>
                      <a:r>
                        <a:rPr lang="fr-FR" sz="1200">
                          <a:latin typeface="Times New Roman"/>
                          <a:ea typeface="Cambria"/>
                          <a:cs typeface="Times New Roman"/>
                        </a:rPr>
                        <a:t>topocentrisme</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Possession</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Spécialisée</a:t>
                      </a:r>
                    </a:p>
                    <a:p>
                      <a:pPr algn="just">
                        <a:lnSpc>
                          <a:spcPct val="150000"/>
                        </a:lnSpc>
                        <a:spcAft>
                          <a:spcPts val="1000"/>
                        </a:spcAft>
                      </a:pPr>
                      <a:r>
                        <a:rPr lang="fr-FR" sz="1200" i="1">
                          <a:latin typeface="Times New Roman"/>
                          <a:ea typeface="Cambria"/>
                          <a:cs typeface="Times New Roman"/>
                        </a:rPr>
                        <a:t>Gestion  </a:t>
                      </a:r>
                      <a:r>
                        <a:rPr lang="fr-FR" sz="1200">
                          <a:latin typeface="Times New Roman"/>
                          <a:ea typeface="Cambria"/>
                          <a:cs typeface="Times New Roman"/>
                        </a:rPr>
                        <a:t> c</a:t>
                      </a:r>
                      <a:r>
                        <a:rPr lang="fr-FR" sz="1200" i="1">
                          <a:latin typeface="Times New Roman"/>
                          <a:ea typeface="Cambria"/>
                          <a:cs typeface="Times New Roman"/>
                        </a:rPr>
                        <a:t>)</a:t>
                      </a:r>
                      <a:endParaRPr lang="fr-FR" sz="1200">
                        <a:latin typeface="Times New Roman"/>
                        <a:ea typeface="Cambria"/>
                        <a:cs typeface="Times New Roman"/>
                      </a:endParaRP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Héritages des générations passées</a:t>
                      </a:r>
                    </a:p>
                  </a:txBody>
                  <a:tcPr marL="44450" marR="44450" marT="0" marB="0"/>
                </a:tc>
              </a:tr>
              <a:tr h="370840">
                <a:tc>
                  <a:txBody>
                    <a:bodyPr/>
                    <a:lstStyle/>
                    <a:p>
                      <a:pPr algn="just">
                        <a:lnSpc>
                          <a:spcPct val="150000"/>
                        </a:lnSpc>
                        <a:spcAft>
                          <a:spcPts val="1000"/>
                        </a:spcAft>
                      </a:pPr>
                      <a:r>
                        <a:rPr lang="fr-FR" sz="1200">
                          <a:latin typeface="Times New Roman"/>
                          <a:ea typeface="Cambria"/>
                          <a:cs typeface="Times New Roman"/>
                        </a:rPr>
                        <a:t>sanctuarisation</a:t>
                      </a: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 Propriété »/</a:t>
                      </a:r>
                      <a:endParaRPr lang="fr-FR" sz="1200" dirty="0" smtClean="0">
                        <a:latin typeface="Times New Roman"/>
                        <a:ea typeface="Cambria"/>
                        <a:cs typeface="Times New Roman"/>
                      </a:endParaRPr>
                    </a:p>
                    <a:p>
                      <a:pPr algn="just">
                        <a:lnSpc>
                          <a:spcPct val="150000"/>
                        </a:lnSpc>
                        <a:spcAft>
                          <a:spcPts val="1000"/>
                        </a:spcAft>
                      </a:pPr>
                      <a:r>
                        <a:rPr lang="fr-FR" sz="1200" dirty="0" smtClean="0">
                          <a:latin typeface="Times New Roman"/>
                          <a:ea typeface="Cambria"/>
                          <a:cs typeface="Times New Roman"/>
                        </a:rPr>
                        <a:t>  </a:t>
                      </a:r>
                      <a:r>
                        <a:rPr lang="fr-FR" sz="1200" dirty="0">
                          <a:latin typeface="Times New Roman"/>
                          <a:ea typeface="Cambria"/>
                          <a:cs typeface="Times New Roman"/>
                        </a:rPr>
                        <a:t>« Domaine »</a:t>
                      </a:r>
                    </a:p>
                  </a:txBody>
                  <a:tcPr marL="44450" marR="44450" marT="0" marB="0"/>
                </a:tc>
                <a:tc>
                  <a:txBody>
                    <a:bodyPr/>
                    <a:lstStyle/>
                    <a:p>
                      <a:pPr algn="just">
                        <a:lnSpc>
                          <a:spcPct val="150000"/>
                        </a:lnSpc>
                        <a:spcAft>
                          <a:spcPts val="1000"/>
                        </a:spcAft>
                      </a:pPr>
                      <a:r>
                        <a:rPr lang="fr-FR" sz="1200">
                          <a:latin typeface="Times New Roman"/>
                          <a:ea typeface="Cambria"/>
                          <a:cs typeface="Times New Roman"/>
                        </a:rPr>
                        <a:t>  Exclusive</a:t>
                      </a:r>
                    </a:p>
                    <a:p>
                      <a:pPr algn="just">
                        <a:lnSpc>
                          <a:spcPct val="150000"/>
                        </a:lnSpc>
                        <a:spcAft>
                          <a:spcPts val="1000"/>
                        </a:spcAft>
                      </a:pPr>
                      <a:r>
                        <a:rPr lang="fr-FR" sz="1200" i="1">
                          <a:latin typeface="Times New Roman"/>
                          <a:ea typeface="Cambria"/>
                          <a:cs typeface="Times New Roman"/>
                        </a:rPr>
                        <a:t>Interdiction</a:t>
                      </a:r>
                      <a:r>
                        <a:rPr lang="fr-FR" sz="1200">
                          <a:latin typeface="Times New Roman"/>
                          <a:ea typeface="Cambria"/>
                          <a:cs typeface="Times New Roman"/>
                        </a:rPr>
                        <a:t>  d)</a:t>
                      </a: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 Communs» pour les générations futures</a:t>
                      </a:r>
                    </a:p>
                  </a:txBody>
                  <a:tcPr marL="44450" marR="44450" marT="0" marB="0"/>
                </a:tc>
              </a:tr>
              <a:tr h="370840">
                <a:tc>
                  <a:txBody>
                    <a:bodyPr/>
                    <a:lstStyle/>
                    <a:p>
                      <a:pPr algn="just">
                        <a:lnSpc>
                          <a:spcPct val="150000"/>
                        </a:lnSpc>
                        <a:spcAft>
                          <a:spcPts val="1000"/>
                        </a:spcAft>
                      </a:pPr>
                      <a:r>
                        <a:rPr lang="fr-FR" sz="1200" dirty="0">
                          <a:latin typeface="Times New Roman"/>
                          <a:ea typeface="Cambria"/>
                          <a:cs typeface="Times New Roman"/>
                        </a:rPr>
                        <a:t>géométrique</a:t>
                      </a:r>
                    </a:p>
                  </a:txBody>
                  <a:tcPr marL="44450" marR="44450" marT="0" marB="0"/>
                </a:tc>
                <a:tc>
                  <a:txBody>
                    <a:bodyPr/>
                    <a:lstStyle/>
                    <a:p>
                      <a:pPr algn="just">
                        <a:lnSpc>
                          <a:spcPct val="150000"/>
                        </a:lnSpc>
                        <a:spcAft>
                          <a:spcPts val="1000"/>
                        </a:spcAft>
                      </a:pPr>
                      <a:r>
                        <a:rPr lang="fr-FR" sz="1200" dirty="0" smtClean="0">
                          <a:latin typeface="Times New Roman"/>
                          <a:ea typeface="Cambria"/>
                          <a:cs typeface="Times New Roman"/>
                        </a:rPr>
                        <a:t>Bien</a:t>
                      </a:r>
                      <a:endParaRPr lang="fr-FR" sz="1200" dirty="0">
                        <a:latin typeface="Times New Roman"/>
                        <a:ea typeface="Cambria"/>
                        <a:cs typeface="Times New Roman"/>
                      </a:endParaRPr>
                    </a:p>
                  </a:txBody>
                  <a:tcPr marL="44450" marR="44450" marT="0" marB="0"/>
                </a:tc>
                <a:tc>
                  <a:txBody>
                    <a:bodyPr/>
                    <a:lstStyle/>
                    <a:p>
                      <a:pPr algn="just">
                        <a:lnSpc>
                          <a:spcPct val="150000"/>
                        </a:lnSpc>
                        <a:spcAft>
                          <a:spcPts val="1000"/>
                        </a:spcAft>
                      </a:pPr>
                      <a:r>
                        <a:rPr lang="fr-FR" sz="1200" u="sng">
                          <a:latin typeface="Times New Roman"/>
                          <a:ea typeface="Cambria"/>
                          <a:cs typeface="Times New Roman"/>
                        </a:rPr>
                        <a:t>Absolue</a:t>
                      </a:r>
                      <a:endParaRPr lang="fr-FR" sz="1200">
                        <a:latin typeface="Times New Roman"/>
                        <a:ea typeface="Cambria"/>
                        <a:cs typeface="Times New Roman"/>
                      </a:endParaRPr>
                    </a:p>
                    <a:p>
                      <a:pPr algn="just">
                        <a:lnSpc>
                          <a:spcPct val="150000"/>
                        </a:lnSpc>
                        <a:spcAft>
                          <a:spcPts val="1000"/>
                        </a:spcAft>
                      </a:pPr>
                      <a:r>
                        <a:rPr lang="fr-FR" sz="1200">
                          <a:latin typeface="Times New Roman"/>
                          <a:ea typeface="Cambria"/>
                          <a:cs typeface="Times New Roman"/>
                        </a:rPr>
                        <a:t> </a:t>
                      </a:r>
                      <a:r>
                        <a:rPr lang="fr-FR" sz="1200" i="1">
                          <a:latin typeface="Times New Roman"/>
                          <a:ea typeface="Cambria"/>
                          <a:cs typeface="Times New Roman"/>
                        </a:rPr>
                        <a:t>aliénation  </a:t>
                      </a:r>
                      <a:r>
                        <a:rPr lang="fr-FR" sz="1200">
                          <a:latin typeface="Times New Roman"/>
                          <a:ea typeface="Cambria"/>
                          <a:cs typeface="Times New Roman"/>
                        </a:rPr>
                        <a:t>e</a:t>
                      </a:r>
                      <a:r>
                        <a:rPr lang="fr-FR" sz="1200" i="1">
                          <a:latin typeface="Times New Roman"/>
                          <a:ea typeface="Cambria"/>
                          <a:cs typeface="Times New Roman"/>
                        </a:rPr>
                        <a:t>)</a:t>
                      </a:r>
                      <a:endParaRPr lang="fr-FR" sz="1200">
                        <a:latin typeface="Times New Roman"/>
                        <a:ea typeface="Cambria"/>
                        <a:cs typeface="Times New Roman"/>
                      </a:endParaRPr>
                    </a:p>
                  </a:txBody>
                  <a:tcPr marL="44450" marR="44450" marT="0" marB="0"/>
                </a:tc>
                <a:tc>
                  <a:txBody>
                    <a:bodyPr/>
                    <a:lstStyle/>
                    <a:p>
                      <a:pPr algn="just">
                        <a:lnSpc>
                          <a:spcPct val="150000"/>
                        </a:lnSpc>
                        <a:spcAft>
                          <a:spcPts val="1000"/>
                        </a:spcAft>
                      </a:pPr>
                      <a:r>
                        <a:rPr lang="fr-FR" sz="1200" dirty="0">
                          <a:latin typeface="Times New Roman"/>
                          <a:ea typeface="Cambria"/>
                          <a:cs typeface="Times New Roman"/>
                        </a:rPr>
                        <a:t>Equivalent monétaire de l’actif et du passif de la personne juridique</a:t>
                      </a:r>
                    </a:p>
                  </a:txBody>
                  <a:tcPr marL="44450" marR="44450" marT="0" marB="0"/>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a:t>
            </a:r>
            <a:r>
              <a:rPr lang="fr-FR" dirty="0" smtClean="0"/>
              <a:t>INQ LOGIQUES DE GESTION PATRIMONIALE de la forêt</a:t>
            </a:r>
            <a:endParaRPr lang="fr-FR" dirty="0"/>
          </a:p>
        </p:txBody>
      </p:sp>
      <p:sp>
        <p:nvSpPr>
          <p:cNvPr id="3" name="Espace réservé du contenu 2"/>
          <p:cNvSpPr>
            <a:spLocks noGrp="1"/>
          </p:cNvSpPr>
          <p:nvPr>
            <p:ph idx="1"/>
          </p:nvPr>
        </p:nvSpPr>
        <p:spPr/>
        <p:txBody>
          <a:bodyPr>
            <a:normAutofit lnSpcReduction="10000"/>
          </a:bodyPr>
          <a:lstStyle/>
          <a:p>
            <a:pPr fontAlgn="t">
              <a:buNone/>
            </a:pPr>
            <a:r>
              <a:rPr lang="fr-FR" b="1" dirty="0" smtClean="0"/>
              <a:t>-  </a:t>
            </a:r>
            <a:r>
              <a:rPr lang="fr-FR" dirty="0" smtClean="0"/>
              <a:t>Conservation en l’état</a:t>
            </a:r>
          </a:p>
          <a:p>
            <a:pPr fontAlgn="t">
              <a:buNone/>
            </a:pPr>
            <a:r>
              <a:rPr lang="fr-FR" b="1" dirty="0" smtClean="0"/>
              <a:t> - </a:t>
            </a:r>
            <a:r>
              <a:rPr lang="fr-FR" dirty="0" smtClean="0"/>
              <a:t> Exploitation de gisements </a:t>
            </a:r>
            <a:r>
              <a:rPr lang="fr-FR" dirty="0"/>
              <a:t>de ressources matérielles/intellectuelles à valoriser</a:t>
            </a:r>
            <a:endParaRPr dirty="0" smtClean="0"/>
          </a:p>
          <a:p>
            <a:pPr fontAlgn="t">
              <a:buNone/>
            </a:pPr>
            <a:r>
              <a:rPr lang="fr-FR" dirty="0" smtClean="0"/>
              <a:t>-  Préservation des Héritages </a:t>
            </a:r>
            <a:r>
              <a:rPr lang="fr-FR" dirty="0"/>
              <a:t>des générations passées</a:t>
            </a:r>
            <a:endParaRPr dirty="0" smtClean="0"/>
          </a:p>
          <a:p>
            <a:pPr fontAlgn="t">
              <a:buNone/>
            </a:pPr>
            <a:r>
              <a:rPr lang="fr-FR" dirty="0" smtClean="0"/>
              <a:t>-  Promotion de «</a:t>
            </a:r>
            <a:r>
              <a:rPr lang="fr-FR" dirty="0"/>
              <a:t> Communs» pour les générations futures</a:t>
            </a:r>
            <a:endParaRPr dirty="0" smtClean="0"/>
          </a:p>
          <a:p>
            <a:pPr fontAlgn="t"/>
            <a:r>
              <a:rPr lang="fr-FR" dirty="0" smtClean="0"/>
              <a:t>Rentabilisation de l’équivalent </a:t>
            </a:r>
            <a:r>
              <a:rPr lang="fr-FR" dirty="0"/>
              <a:t>monétaire de l’actif et du passif de la personne juridique</a:t>
            </a:r>
            <a:endParaRPr dirty="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Trois préoccupations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Tenir compte de la diversité des modes d’appropriation de la nature encore opératoires à l’époque contemporaine (I)</a:t>
            </a:r>
          </a:p>
          <a:p>
            <a:r>
              <a:rPr lang="fr-FR" dirty="0" smtClean="0"/>
              <a:t>Identifier les normes spécifiquement associées à chacun de ces modes (II), en respecter la logique face à la généralisation de la « propriété privée »</a:t>
            </a:r>
          </a:p>
          <a:p>
            <a:r>
              <a:rPr lang="fr-FR" dirty="0" smtClean="0"/>
              <a:t>Proposer le patrimoine comme </a:t>
            </a:r>
            <a:r>
              <a:rPr lang="fr-FR" dirty="0" err="1" smtClean="0"/>
              <a:t>concept-recteur</a:t>
            </a:r>
            <a:r>
              <a:rPr lang="fr-FR" dirty="0" smtClean="0"/>
              <a:t> d’une gestion « </a:t>
            </a:r>
            <a:r>
              <a:rPr lang="fr-FR" dirty="0" err="1" smtClean="0"/>
              <a:t>foncière-forestière</a:t>
            </a:r>
            <a:r>
              <a:rPr lang="fr-FR" dirty="0" smtClean="0"/>
              <a:t> » au regard d’un développement se voulant durable/soutenable (III).</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endParaRPr lang="fr-FR" dirty="0"/>
          </a:p>
        </p:txBody>
      </p:sp>
      <p:sp>
        <p:nvSpPr>
          <p:cNvPr id="5" name="Espace réservé du texte 4"/>
          <p:cNvSpPr>
            <a:spLocks noGrp="1"/>
          </p:cNvSpPr>
          <p:nvPr>
            <p:ph type="body" idx="1"/>
          </p:nvPr>
        </p:nvSpPr>
        <p:spPr/>
        <p:txBody>
          <a:bodyPr>
            <a:normAutofit/>
          </a:bodyPr>
          <a:lstStyle/>
          <a:p>
            <a:pPr algn="ctr"/>
            <a:r>
              <a:rPr lang="fr-FR" sz="6000" dirty="0" smtClean="0"/>
              <a:t>Conclusions</a:t>
            </a:r>
            <a:endParaRPr lang="fr-FR" sz="6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sz="2800" dirty="0" smtClean="0"/>
              <a:t> 1) Le foncier est un fait social total </a:t>
            </a:r>
            <a:br>
              <a:rPr lang="fr-FR" sz="2800" dirty="0" smtClean="0"/>
            </a:br>
            <a:r>
              <a:rPr lang="fr-FR" sz="2800" dirty="0" smtClean="0"/>
              <a:t>que la seule institution de la propriété</a:t>
            </a:r>
            <a:br>
              <a:rPr lang="fr-FR" sz="2800" dirty="0" smtClean="0"/>
            </a:br>
            <a:r>
              <a:rPr lang="fr-FR" sz="2800" dirty="0" smtClean="0"/>
              <a:t> ne peut élucider</a:t>
            </a:r>
            <a:endParaRPr lang="fr-FR" sz="2800" dirty="0"/>
          </a:p>
        </p:txBody>
      </p:sp>
      <p:sp>
        <p:nvSpPr>
          <p:cNvPr id="7" name="Sous-titre 6"/>
          <p:cNvSpPr>
            <a:spLocks noGrp="1"/>
          </p:cNvSpPr>
          <p:nvPr>
            <p:ph type="subTitle" idx="1"/>
          </p:nvPr>
        </p:nvSpPr>
        <p:spPr/>
        <p:txBody>
          <a:bodyPr>
            <a:normAutofit fontScale="85000" lnSpcReduction="10000"/>
          </a:bodyPr>
          <a:lstStyle/>
          <a:p>
            <a:pPr marL="0" lvl="8"/>
            <a:r>
              <a:rPr lang="fr-FR" sz="3294" b="1" dirty="0" smtClean="0"/>
              <a:t>2) La complexité du foncier  ne tient pas seulement à une somme de complications mais à un principe d’incertitude qu’il faut apprendre à gérer « patrimonialement</a:t>
            </a:r>
            <a:r>
              <a:rPr lang="fr-FR" sz="2800" b="1" dirty="0" smtClean="0"/>
              <a:t> »</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I - </a:t>
            </a:r>
            <a:r>
              <a:rPr lang="fr-FR" u="sng" dirty="0" smtClean="0"/>
              <a:t>La diversité des modes</a:t>
            </a:r>
            <a:br>
              <a:rPr lang="fr-FR" u="sng" dirty="0" smtClean="0"/>
            </a:br>
            <a:r>
              <a:rPr lang="fr-FR" u="sng" dirty="0" smtClean="0"/>
              <a:t> d’appropriation de la nature </a:t>
            </a:r>
            <a:endParaRPr lang="fr-FR" u="sng" dirty="0"/>
          </a:p>
        </p:txBody>
      </p:sp>
      <p:sp>
        <p:nvSpPr>
          <p:cNvPr id="3" name="Espace réservé du contenu 2"/>
          <p:cNvSpPr>
            <a:spLocks noGrp="1"/>
          </p:cNvSpPr>
          <p:nvPr>
            <p:ph idx="1"/>
          </p:nvPr>
        </p:nvSpPr>
        <p:spPr/>
        <p:txBody>
          <a:bodyPr>
            <a:normAutofit fontScale="92500" lnSpcReduction="10000"/>
          </a:bodyPr>
          <a:lstStyle/>
          <a:p>
            <a:r>
              <a:rPr lang="fr-FR" dirty="0" smtClean="0"/>
              <a:t>Une approche qui ne se prétend pas exhaustive mais d’exigence anthropologique</a:t>
            </a:r>
            <a:r>
              <a:rPr lang="fr-FR" sz="2000" dirty="0" smtClean="0"/>
              <a:t>  : traiter de l’ensemble du développement humain (CLS)</a:t>
            </a:r>
            <a:r>
              <a:rPr lang="fr-FR" dirty="0" smtClean="0"/>
              <a:t> </a:t>
            </a:r>
          </a:p>
          <a:p>
            <a:r>
              <a:rPr lang="fr-FR" dirty="0" smtClean="0"/>
              <a:t>Basée sur la nécessité  de comprendre notre « obsession du tout propriété privée »</a:t>
            </a:r>
            <a:r>
              <a:rPr lang="fr-FR" sz="2000" dirty="0" smtClean="0"/>
              <a:t> : comment en est-on arrivé là, comment gérer la situation actuelle ?</a:t>
            </a:r>
          </a:p>
          <a:p>
            <a:r>
              <a:rPr lang="fr-FR" dirty="0" smtClean="0"/>
              <a:t>Le paradigme mobilisé est anthropologique, non juridique, </a:t>
            </a:r>
            <a:r>
              <a:rPr lang="fr-FR" sz="2000" dirty="0" smtClean="0"/>
              <a:t>fondé sur le point de vue de l’acteur/utilisateur </a:t>
            </a:r>
            <a:r>
              <a:rPr lang="fr-FR" sz="2595" dirty="0" smtClean="0"/>
              <a:t>&gt; </a:t>
            </a:r>
            <a:r>
              <a:rPr lang="fr-FR" sz="1946" dirty="0" smtClean="0"/>
              <a:t>la norme</a:t>
            </a:r>
          </a:p>
          <a:p>
            <a:r>
              <a:rPr lang="fr-FR" dirty="0" smtClean="0"/>
              <a:t>La forêt n’est qu’une application particulière d’une problématique générale </a:t>
            </a:r>
            <a:r>
              <a:rPr lang="fr-FR" sz="2000" dirty="0" smtClean="0"/>
              <a:t>(de la complexité du foncier)</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Cinq représentations d’espaces</a:t>
            </a:r>
            <a:br>
              <a:rPr lang="fr-FR" dirty="0" smtClean="0"/>
            </a:br>
            <a:r>
              <a:rPr lang="fr-FR" dirty="0" smtClean="0"/>
              <a:t>+ un </a:t>
            </a:r>
            <a:r>
              <a:rPr lang="fr-FR" dirty="0" err="1" smtClean="0"/>
              <a:t>prépositionnement</a:t>
            </a:r>
            <a:r>
              <a:rPr lang="fr-FR" dirty="0" smtClean="0"/>
              <a:t/>
            </a:r>
            <a:br>
              <a:rPr lang="fr-FR" dirty="0" smtClean="0"/>
            </a:br>
            <a:r>
              <a:rPr lang="fr-FR" sz="2000" dirty="0" smtClean="0"/>
              <a:t>(pourquoi partir de l’acteur ?)</a:t>
            </a:r>
            <a:br>
              <a:rPr lang="fr-FR" sz="2000" dirty="0" smtClean="0"/>
            </a:br>
            <a:r>
              <a:rPr lang="fr-FR" dirty="0" smtClean="0"/>
              <a:t/>
            </a:r>
            <a:br>
              <a:rPr lang="fr-FR" dirty="0" smtClean="0"/>
            </a:br>
            <a:endParaRPr lang="fr-FR" dirty="0"/>
          </a:p>
        </p:txBody>
      </p:sp>
      <p:sp>
        <p:nvSpPr>
          <p:cNvPr id="3" name="Espace réservé du contenu 2"/>
          <p:cNvSpPr>
            <a:spLocks noGrp="1"/>
          </p:cNvSpPr>
          <p:nvPr>
            <p:ph idx="1"/>
          </p:nvPr>
        </p:nvSpPr>
        <p:spPr>
          <a:xfrm>
            <a:off x="0" y="1417638"/>
            <a:ext cx="8229600" cy="4525963"/>
          </a:xfrm>
        </p:spPr>
        <p:txBody>
          <a:bodyPr>
            <a:normAutofit fontScale="92500" lnSpcReduction="20000"/>
          </a:bodyPr>
          <a:lstStyle/>
          <a:p>
            <a:endParaRPr lang="fr-FR" sz="2800" dirty="0" smtClean="0"/>
          </a:p>
          <a:p>
            <a:r>
              <a:rPr lang="fr-FR" sz="2800" dirty="0" smtClean="0"/>
              <a:t>La représentation initiale du </a:t>
            </a:r>
            <a:r>
              <a:rPr lang="fr-FR" sz="2800" b="1" dirty="0" smtClean="0"/>
              <a:t>territoire</a:t>
            </a:r>
            <a:r>
              <a:rPr lang="fr-FR" sz="2800" dirty="0" smtClean="0"/>
              <a:t> comme support d’activités et déterminant des droits d’accès</a:t>
            </a:r>
          </a:p>
          <a:p>
            <a:r>
              <a:rPr lang="fr-FR" sz="2800" dirty="0" smtClean="0"/>
              <a:t>La représentation </a:t>
            </a:r>
            <a:r>
              <a:rPr lang="fr-FR" sz="2800" b="1" dirty="0" err="1" smtClean="0"/>
              <a:t>odologique</a:t>
            </a:r>
            <a:r>
              <a:rPr lang="fr-FR" sz="2800" dirty="0" smtClean="0"/>
              <a:t> associée au prélèvement des fruits </a:t>
            </a:r>
          </a:p>
          <a:p>
            <a:r>
              <a:rPr lang="fr-FR" sz="2800" dirty="0" smtClean="0"/>
              <a:t>La représentation </a:t>
            </a:r>
            <a:r>
              <a:rPr lang="fr-FR" sz="2800" b="1" dirty="0" err="1" smtClean="0"/>
              <a:t>topocentrique</a:t>
            </a:r>
            <a:r>
              <a:rPr lang="fr-FR" sz="2800" dirty="0" smtClean="0"/>
              <a:t> autorisant l’exercice de droits de gestion</a:t>
            </a:r>
          </a:p>
          <a:p>
            <a:r>
              <a:rPr lang="fr-FR" sz="2800" dirty="0" smtClean="0"/>
              <a:t>La représentation </a:t>
            </a:r>
            <a:r>
              <a:rPr lang="fr-FR" sz="2800" b="1" dirty="0" err="1" smtClean="0"/>
              <a:t>hiéronomique</a:t>
            </a:r>
            <a:r>
              <a:rPr lang="fr-FR" sz="2800" dirty="0" smtClean="0"/>
              <a:t> fondée sur l’exclusion, la réservation et l’interdiction</a:t>
            </a:r>
          </a:p>
          <a:p>
            <a:r>
              <a:rPr lang="fr-FR" sz="2800" dirty="0" smtClean="0"/>
              <a:t>La représentation </a:t>
            </a:r>
            <a:r>
              <a:rPr lang="fr-FR" sz="2800" b="1" dirty="0" smtClean="0"/>
              <a:t>géométrique</a:t>
            </a:r>
            <a:r>
              <a:rPr lang="fr-FR" sz="2800" dirty="0" smtClean="0"/>
              <a:t> autorisant le mesure de l’espace puis son échange et enfin de s’en séparer, donc l’exercice du droit absolu d’aliéner, la propriété privée.  </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3200" dirty="0" smtClean="0"/>
              <a:t>Espace perçu/conçu</a:t>
            </a:r>
            <a:endParaRPr lang="fr-FR" sz="3200" dirty="0"/>
          </a:p>
        </p:txBody>
      </p:sp>
      <p:pic>
        <p:nvPicPr>
          <p:cNvPr id="7" name="Espace réservé du contenu 6"/>
          <p:cNvPicPr>
            <a:picLocks noGrp="1" noChangeAspect="1"/>
          </p:cNvPicPr>
          <p:nvPr>
            <p:ph idx="1"/>
          </p:nvPr>
        </p:nvPicPr>
        <p:blipFill>
          <a:blip r:embed="rId2"/>
          <a:stretch>
            <a:fillRect/>
          </a:stretch>
        </p:blipFill>
        <p:spPr>
          <a:xfrm>
            <a:off x="3575050" y="416368"/>
            <a:ext cx="5111750" cy="5566476"/>
          </a:xfrm>
          <a:prstGeom prst="rect">
            <a:avLst/>
          </a:prstGeom>
        </p:spPr>
      </p:pic>
      <p:sp>
        <p:nvSpPr>
          <p:cNvPr id="6" name="Espace réservé du texte 5"/>
          <p:cNvSpPr>
            <a:spLocks noGrp="1"/>
          </p:cNvSpPr>
          <p:nvPr>
            <p:ph type="body" sz="half" idx="2"/>
          </p:nvPr>
        </p:nvSpPr>
        <p:spPr/>
        <p:txBody>
          <a:bodyPr>
            <a:normAutofit/>
          </a:bodyPr>
          <a:lstStyle/>
          <a:p>
            <a:r>
              <a:rPr lang="fr-FR" sz="1800" dirty="0" smtClean="0"/>
              <a:t>L’espace (comme rapport social) est  identifié à partir d’une base dite l’étendue pour laquelle on repère les diverses contraintes puis les fonctionnalités que l’on entend valoriser.</a:t>
            </a:r>
          </a:p>
          <a:p>
            <a:r>
              <a:rPr lang="fr-FR" sz="1800" dirty="0" smtClean="0"/>
              <a:t>Sur cette base, on construit un artéfact à la fois politique, économique, juridique et religieux qu’on appelle « le territoire » </a:t>
            </a:r>
            <a:endParaRPr lang="fr-F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smtClean="0"/>
              <a:t>Le </a:t>
            </a:r>
            <a:r>
              <a:rPr lang="fr-FR" sz="3200" dirty="0" err="1" smtClean="0"/>
              <a:t>territoire</a:t>
            </a:r>
            <a:r>
              <a:rPr lang="fr-FR" dirty="0" err="1" smtClean="0"/>
              <a:t>,point</a:t>
            </a:r>
            <a:r>
              <a:rPr lang="fr-FR" dirty="0" smtClean="0"/>
              <a:t> de départ et d’arrivée  de la socialisation de l’étendue </a:t>
            </a:r>
            <a:endParaRPr lang="fr-FR" dirty="0"/>
          </a:p>
        </p:txBody>
      </p:sp>
      <p:pic>
        <p:nvPicPr>
          <p:cNvPr id="5" name="Espace réservé du contenu 4" descr="5essai1.pdf"/>
          <p:cNvPicPr>
            <a:picLocks noGrp="1" noChangeAspect="1"/>
          </p:cNvPicPr>
          <p:nvPr>
            <p:ph idx="1"/>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270375" y="1104106"/>
            <a:ext cx="3721100" cy="4191000"/>
          </a:xfrm>
        </p:spPr>
      </p:pic>
      <p:sp>
        <p:nvSpPr>
          <p:cNvPr id="4" name="Espace réservé du texte 3"/>
          <p:cNvSpPr>
            <a:spLocks noGrp="1"/>
          </p:cNvSpPr>
          <p:nvPr>
            <p:ph type="body" sz="half" idx="2"/>
          </p:nvPr>
        </p:nvSpPr>
        <p:spPr/>
        <p:txBody>
          <a:bodyPr/>
          <a:lstStyle/>
          <a:p>
            <a:r>
              <a:rPr lang="fr-FR" dirty="0" smtClean="0"/>
              <a:t>Si modeste soit la découverte d’une nouvelle portion de l’étendue, elle s’accompagne de procédés s’inscrivant dans un processus de socialisation accompagné, dans les sociétés africaines, par des pactes avec les génies locaux.  Les critères de permis et d’interdits, de pureté/impureté sont alors prédominants. A mesure de la consolidation de l’emprise sur le nouvel espace ainsi identifié, une organisation politique, économique et religieuse se développe avec un appareil juridique adapté. Dans la forme moderne et en relation avec la domination de l’Etat, l’idée de souveraineté est associée à ce territoire, affirmant la force d’un </a:t>
            </a:r>
            <a:r>
              <a:rPr lang="fr-FR" dirty="0" err="1" smtClean="0"/>
              <a:t>monologisme</a:t>
            </a:r>
            <a:r>
              <a:rPr lang="fr-FR" dirty="0" smtClean="0"/>
              <a:t> </a:t>
            </a:r>
            <a:r>
              <a:rPr lang="fr-FR" dirty="0" err="1" smtClean="0"/>
              <a:t>jurdique</a:t>
            </a:r>
            <a:r>
              <a:rPr lang="fr-FR" dirty="0" smtClean="0"/>
              <a:t> à l’encontre du pluralisme observé auparavant.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smtClean="0"/>
              <a:t>Représentation </a:t>
            </a:r>
            <a:r>
              <a:rPr lang="fr-FR" sz="3200" dirty="0" err="1" smtClean="0"/>
              <a:t>odologique</a:t>
            </a:r>
            <a:r>
              <a:rPr lang="fr-FR" sz="3200" dirty="0" smtClean="0"/>
              <a:t> de l’espace</a:t>
            </a:r>
            <a:endParaRPr lang="fr-FR" sz="3200" dirty="0"/>
          </a:p>
        </p:txBody>
      </p:sp>
      <p:pic>
        <p:nvPicPr>
          <p:cNvPr id="5" name="Espace réservé du contenu 4" descr="3essai .pdf"/>
          <p:cNvPicPr>
            <a:picLocks noGrp="1" noChangeAspect="1"/>
          </p:cNvPicPr>
          <p:nvPr>
            <p:ph idx="1"/>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070345" y="273050"/>
            <a:ext cx="4121160" cy="5853113"/>
          </a:xfrm>
        </p:spPr>
      </p:pic>
      <p:sp>
        <p:nvSpPr>
          <p:cNvPr id="4" name="Espace réservé du texte 3"/>
          <p:cNvSpPr>
            <a:spLocks noGrp="1"/>
          </p:cNvSpPr>
          <p:nvPr>
            <p:ph type="body" sz="half" idx="2"/>
          </p:nvPr>
        </p:nvSpPr>
        <p:spPr/>
        <p:txBody>
          <a:bodyPr/>
          <a:lstStyle/>
          <a:p>
            <a:r>
              <a:rPr lang="fr-FR" dirty="0" smtClean="0"/>
              <a:t>Représentation typiquement « forestière » observée chez les Pygmées au Congo en 1973 mais seulement théorisée en  1997 sur la base d’observations de pratiques pastorales  au Sahel africain qui ont inspiré le schéma ci-joint. La particularité normative de cette représentation est de mettre l’accent sur le statut des ressources et l’organisation du </a:t>
            </a:r>
            <a:r>
              <a:rPr lang="fr-FR" b="1" dirty="0" smtClean="0"/>
              <a:t>prélèvemen</a:t>
            </a:r>
            <a:r>
              <a:rPr lang="fr-FR" dirty="0" smtClean="0"/>
              <a:t>t occasionnel des « fruits », lors d’un passage et selon un ordre </a:t>
            </a:r>
            <a:r>
              <a:rPr lang="fr-FR" dirty="0" err="1" smtClean="0"/>
              <a:t>pré-déterminé</a:t>
            </a:r>
            <a:r>
              <a:rPr lang="fr-FR" dirty="0" smtClean="0"/>
              <a:t>.</a:t>
            </a:r>
          </a:p>
          <a:p>
            <a:r>
              <a:rPr lang="fr-FR" dirty="0" smtClean="0"/>
              <a:t>Ici aussi interviennent des interdits et des impossibilités institutionnalisées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dirty="0" smtClean="0"/>
              <a:t>Le </a:t>
            </a:r>
            <a:r>
              <a:rPr lang="fr-FR" sz="3200" dirty="0" err="1" smtClean="0"/>
              <a:t>topocentrisme</a:t>
            </a:r>
            <a:r>
              <a:rPr lang="fr-FR" dirty="0" smtClean="0"/>
              <a:t>, une sédentarisation sur la base d’un pluralisme juridique</a:t>
            </a:r>
            <a:endParaRPr lang="fr-FR" dirty="0"/>
          </a:p>
        </p:txBody>
      </p:sp>
      <p:pic>
        <p:nvPicPr>
          <p:cNvPr id="5" name="Espace réservé du contenu 4" descr="NB1essai.bmp"/>
          <p:cNvPicPr>
            <a:picLocks noGrp="1" noChangeAspect="1"/>
          </p:cNvPicPr>
          <p:nvPr>
            <p:ph idx="1"/>
          </p:nvPr>
        </p:nvPicPr>
        <p:blipFill>
          <a:blip r:embed="rId2"/>
          <a:stretch>
            <a:fillRect/>
          </a:stretch>
        </p:blipFill>
        <p:spPr>
          <a:xfrm>
            <a:off x="4488925" y="273050"/>
            <a:ext cx="3283999" cy="5853113"/>
          </a:xfrm>
        </p:spPr>
      </p:pic>
      <p:sp>
        <p:nvSpPr>
          <p:cNvPr id="4" name="Espace réservé du texte 3"/>
          <p:cNvSpPr>
            <a:spLocks noGrp="1"/>
          </p:cNvSpPr>
          <p:nvPr>
            <p:ph type="body" sz="half" idx="2"/>
          </p:nvPr>
        </p:nvSpPr>
        <p:spPr/>
        <p:txBody>
          <a:bodyPr>
            <a:normAutofit lnSpcReduction="10000"/>
          </a:bodyPr>
          <a:lstStyle/>
          <a:p>
            <a:r>
              <a:rPr lang="fr-FR" dirty="0" smtClean="0"/>
              <a:t>D’abord observée en 1969 chez les agriculteurs africains, cette représentation est en fait exploitée selon un besoin de fixation fonctionnelle lorsque « tout » (le cosmos, le pouvoir, la juridicité, la sacralité, la société) est pensé comme multiple, spécialisé et interdépendant.</a:t>
            </a:r>
          </a:p>
          <a:p>
            <a:r>
              <a:rPr lang="fr-FR" dirty="0" smtClean="0"/>
              <a:t>Le principe est que des fonctionnalités de même « valence » s’annulent alors que des fonctionnalités différentes peuvent se superposer , donnant lieu à ces feuilletés  typiques de finages africains.</a:t>
            </a:r>
          </a:p>
          <a:p>
            <a:r>
              <a:rPr lang="fr-FR" dirty="0" smtClean="0"/>
              <a:t>L’objectif privilégié est </a:t>
            </a:r>
            <a:r>
              <a:rPr lang="fr-FR" b="1" dirty="0" smtClean="0"/>
              <a:t>de gérer </a:t>
            </a:r>
            <a:r>
              <a:rPr lang="fr-FR" dirty="0" smtClean="0"/>
              <a:t>l’espace et ses ressources selon les exigences de terres détenues en « communs », reconnaissant des droits individués et d’autres partagés.</a:t>
            </a:r>
          </a:p>
          <a:p>
            <a:r>
              <a:rPr lang="fr-FR" dirty="0" smtClean="0"/>
              <a:t>Une forêt connaît divers </a:t>
            </a:r>
            <a:r>
              <a:rPr lang="fr-FR" dirty="0" err="1" smtClean="0"/>
              <a:t>topocentres</a:t>
            </a:r>
            <a:r>
              <a:rPr lang="fr-FR" dirty="0" smtClean="0"/>
              <a:t>, arbres ou lieux remarquables, grottes, campements etc.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1859</TotalTime>
  <Words>2628</Words>
  <Application>Microsoft Macintosh PowerPoint</Application>
  <PresentationFormat>Présentation à l'écran (4:3)</PresentationFormat>
  <Paragraphs>263</Paragraphs>
  <Slides>31</Slides>
  <Notes>12</Notes>
  <HiddenSlides>0</HiddenSlides>
  <MMClips>0</MMClips>
  <ScaleCrop>false</ScaleCrop>
  <HeadingPairs>
    <vt:vector size="4" baseType="variant">
      <vt:variant>
        <vt:lpstr>Modèle de conception</vt:lpstr>
      </vt:variant>
      <vt:variant>
        <vt:i4>1</vt:i4>
      </vt:variant>
      <vt:variant>
        <vt:lpstr>Titres des diapositives</vt:lpstr>
      </vt:variant>
      <vt:variant>
        <vt:i4>31</vt:i4>
      </vt:variant>
    </vt:vector>
  </HeadingPairs>
  <TitlesOfParts>
    <vt:vector size="32" baseType="lpstr">
      <vt:lpstr>Thème Office</vt:lpstr>
      <vt:lpstr>L’appropriation  de l’espace arboré</vt:lpstr>
      <vt:lpstr>Bases documentaires personnelles</vt:lpstr>
      <vt:lpstr>Trois préoccupations</vt:lpstr>
      <vt:lpstr> I - La diversité des modes  d’appropriation de la nature </vt:lpstr>
      <vt:lpstr> Cinq représentations d’espaces + un prépositionnement (pourquoi partir de l’acteur ?)  </vt:lpstr>
      <vt:lpstr>Espace perçu/conçu</vt:lpstr>
      <vt:lpstr>Le territoire,point de départ et d’arrivée  de la socialisation de l’étendue </vt:lpstr>
      <vt:lpstr>Représentation odologique de l’espace</vt:lpstr>
      <vt:lpstr>Le topocentrisme, une sédentarisation sur la base d’un pluralisme juridique</vt:lpstr>
      <vt:lpstr>les espaces réservés ou interdits</vt:lpstr>
      <vt:lpstr>L’espace  géométré</vt:lpstr>
      <vt:lpstr>II – Des normes spécifiquement associées  à ces représentations d’espaces </vt:lpstr>
      <vt:lpstr>Une typologie des maîtrises spatiales Le Roy, Karsenty, Bertrand, 1996, adaptée de Ostrom et Schlager 1992, Sandberg, 1993 </vt:lpstr>
      <vt:lpstr>Quelques commentaires</vt:lpstr>
      <vt:lpstr>Applications aux espaces arborés</vt:lpstr>
      <vt:lpstr>Applications aux espaces arborés suite 2</vt:lpstr>
      <vt:lpstr>III – Outils d’une gestion foncière dans un contexte de développement durable </vt:lpstr>
      <vt:lpstr>Diapositive 18</vt:lpstr>
      <vt:lpstr>       La théorie des maîtrises foncières</vt:lpstr>
      <vt:lpstr>Genèse  de la théorie  </vt:lpstr>
      <vt:lpstr>Principes de la théorie</vt:lpstr>
      <vt:lpstr>Le modèle du code civil comme support conceptuel</vt:lpstr>
      <vt:lpstr>Principes d’organisation de rapports juridiques communautaires</vt:lpstr>
      <vt:lpstr>L’élaboration du modèle commun</vt:lpstr>
      <vt:lpstr>Le modèle « combinatoire » des maîtrises foncières</vt:lpstr>
      <vt:lpstr>Une application ’forestière’ en Afrique centrale (Karsenty, 1996) </vt:lpstr>
      <vt:lpstr>Une gestion foncière patrimoniale</vt:lpstr>
      <vt:lpstr>CORRÉLATIONS ENTRE MAÎTRISES FONCIÈRES/FRUITIÈRES, REPRÉSENTATIONS D’ESPACES, STATUT JURIDIQUE DES RESSOURCES ET GESTIONS PATRIMONIALES  PATRI%P,IALES PATRIMONIALES </vt:lpstr>
      <vt:lpstr>CINQ LOGIQUES DE GESTION PATRIMONIALE de la forêt</vt:lpstr>
      <vt:lpstr>Diapositive 30</vt:lpstr>
      <vt:lpstr> 1) Le foncier est un fait social total  que la seule institution de la propriété  ne peut élucider</vt:lpstr>
    </vt:vector>
  </TitlesOfParts>
  <Company>domicile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Etienne Le Roy</dc:creator>
  <cp:lastModifiedBy>Etienne Le Roy</cp:lastModifiedBy>
  <cp:revision>74</cp:revision>
  <dcterms:created xsi:type="dcterms:W3CDTF">2014-03-18T16:22:24Z</dcterms:created>
  <dcterms:modified xsi:type="dcterms:W3CDTF">2014-03-18T17:19:26Z</dcterms:modified>
</cp:coreProperties>
</file>