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780"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457A52"/>
    <a:srgbClr val="CFD8D0"/>
    <a:srgbClr val="F5825A"/>
    <a:srgbClr val="C0C0C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0" d="100"/>
          <a:sy n="80" d="100"/>
        </p:scale>
        <p:origin x="-258"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888FAE6-E75B-4801-83D3-B07A07E60E9C}" type="datetimeFigureOut">
              <a:rPr lang="fr-FR" smtClean="0"/>
              <a:pPr/>
              <a:t>05/08/2014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AFFA8B2-982A-428B-83BC-C32ABF6BFFB6}" type="slidenum">
              <a:rPr lang="fr-FR" smtClean="0"/>
              <a:pPr/>
              <a:t>‹N°›</a:t>
            </a:fld>
            <a:endParaRPr lang="fr-FR"/>
          </a:p>
        </p:txBody>
      </p:sp>
    </p:spTree>
    <p:extLst>
      <p:ext uri="{BB962C8B-B14F-4D97-AF65-F5344CB8AC3E}">
        <p14:creationId xmlns="" xmlns:p14="http://schemas.microsoft.com/office/powerpoint/2010/main" val="27845311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2B4F65-F793-49B1-B49D-F0AD6CB0F29B}" type="datetimeFigureOut">
              <a:rPr lang="fr-FR" smtClean="0"/>
              <a:pPr/>
              <a:t>05/08/2014</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32C4E7-1603-4897-B0D1-0485672AA0DA}" type="slidenum">
              <a:rPr lang="fr-FR" smtClean="0"/>
              <a:pPr/>
              <a:t>‹N°›</a:t>
            </a:fld>
            <a:endParaRPr lang="fr-FR"/>
          </a:p>
        </p:txBody>
      </p:sp>
    </p:spTree>
    <p:extLst>
      <p:ext uri="{BB962C8B-B14F-4D97-AF65-F5344CB8AC3E}">
        <p14:creationId xmlns="" xmlns:p14="http://schemas.microsoft.com/office/powerpoint/2010/main" val="191899249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3B32C4E7-1603-4897-B0D1-0485672AA0DA}"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6E5625A9-370F-4B40-B2D0-74E0D044D384}" type="datetime1">
              <a:rPr lang="en-GB" smtClean="0"/>
              <a:pPr/>
              <a:t>05/08/2014</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0D4ADB3-2830-42BA-8E78-91AF334540A1}" type="slidenum">
              <a:rPr lang="en-GB" smtClean="0"/>
              <a:pPr/>
              <a:t>‹N°›</a:t>
            </a:fld>
            <a:endParaRPr lang="en-GB"/>
          </a:p>
        </p:txBody>
      </p:sp>
    </p:spTree>
    <p:extLst>
      <p:ext uri="{BB962C8B-B14F-4D97-AF65-F5344CB8AC3E}">
        <p14:creationId xmlns="" xmlns:p14="http://schemas.microsoft.com/office/powerpoint/2010/main" val="1436565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4D85ED1-7A70-4893-9C45-280D9735D511}" type="datetime1">
              <a:rPr lang="en-GB" smtClean="0"/>
              <a:pPr/>
              <a:t>05/08/2014</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D4ADB3-2830-42BA-8E78-91AF334540A1}" type="slidenum">
              <a:rPr lang="en-GB" smtClean="0"/>
              <a:pPr/>
              <a:t>‹N°›</a:t>
            </a:fld>
            <a:endParaRPr lang="en-GB"/>
          </a:p>
        </p:txBody>
      </p:sp>
    </p:spTree>
    <p:extLst>
      <p:ext uri="{BB962C8B-B14F-4D97-AF65-F5344CB8AC3E}">
        <p14:creationId xmlns="" xmlns:p14="http://schemas.microsoft.com/office/powerpoint/2010/main" val="1062446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FC26221-D6FD-45D4-91F5-706CF9F98655}" type="datetime1">
              <a:rPr lang="en-GB" smtClean="0"/>
              <a:pPr/>
              <a:t>05/08/2014</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D4ADB3-2830-42BA-8E78-91AF334540A1}" type="slidenum">
              <a:rPr lang="en-GB" smtClean="0"/>
              <a:pPr/>
              <a:t>‹N°›</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2976861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2F93DF61-7C31-4F8E-9BA7-9EB7DA9491CD}" type="datetime1">
              <a:rPr lang="en-GB" smtClean="0"/>
              <a:pPr/>
              <a:t>05/08/2014</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D4ADB3-2830-42BA-8E78-91AF334540A1}" type="slidenum">
              <a:rPr lang="en-GB" smtClean="0"/>
              <a:pPr/>
              <a:t>‹N°›</a:t>
            </a:fld>
            <a:endParaRPr lang="en-GB"/>
          </a:p>
        </p:txBody>
      </p:sp>
    </p:spTree>
    <p:extLst>
      <p:ext uri="{BB962C8B-B14F-4D97-AF65-F5344CB8AC3E}">
        <p14:creationId xmlns="" xmlns:p14="http://schemas.microsoft.com/office/powerpoint/2010/main" val="5170046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2F67E4D2-CA61-4B10-A5E7-2835287E429D}" type="datetime1">
              <a:rPr lang="en-GB" smtClean="0"/>
              <a:pPr/>
              <a:t>05/08/2014</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D4ADB3-2830-42BA-8E78-91AF334540A1}" type="slidenum">
              <a:rPr lang="en-GB" smtClean="0"/>
              <a:pPr/>
              <a:t>‹N°›</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3577022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809305BF-29FF-45E2-AAAA-6BFB81F1CBE7}" type="datetime1">
              <a:rPr lang="en-GB" smtClean="0"/>
              <a:pPr/>
              <a:t>05/08/2014</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D4ADB3-2830-42BA-8E78-91AF334540A1}" type="slidenum">
              <a:rPr lang="en-GB" smtClean="0"/>
              <a:pPr/>
              <a:t>‹N°›</a:t>
            </a:fld>
            <a:endParaRPr lang="en-GB"/>
          </a:p>
        </p:txBody>
      </p:sp>
    </p:spTree>
    <p:extLst>
      <p:ext uri="{BB962C8B-B14F-4D97-AF65-F5344CB8AC3E}">
        <p14:creationId xmlns="" xmlns:p14="http://schemas.microsoft.com/office/powerpoint/2010/main" val="23004443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CFF8F47-005C-4315-9151-567786EBA3F4}" type="datetime1">
              <a:rPr lang="en-GB" smtClean="0"/>
              <a:pPr/>
              <a:t>05/08/2014</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D4ADB3-2830-42BA-8E78-91AF334540A1}" type="slidenum">
              <a:rPr lang="en-GB" smtClean="0"/>
              <a:pPr/>
              <a:t>‹N°›</a:t>
            </a:fld>
            <a:endParaRPr lang="en-GB"/>
          </a:p>
        </p:txBody>
      </p:sp>
    </p:spTree>
    <p:extLst>
      <p:ext uri="{BB962C8B-B14F-4D97-AF65-F5344CB8AC3E}">
        <p14:creationId xmlns="" xmlns:p14="http://schemas.microsoft.com/office/powerpoint/2010/main" val="3835864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BCB9CF2-4212-4F99-BE98-EA3197666F36}" type="datetime1">
              <a:rPr lang="en-GB" smtClean="0"/>
              <a:pPr/>
              <a:t>05/08/2014</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D4ADB3-2830-42BA-8E78-91AF334540A1}" type="slidenum">
              <a:rPr lang="en-GB" smtClean="0"/>
              <a:pPr/>
              <a:t>‹N°›</a:t>
            </a:fld>
            <a:endParaRPr lang="en-GB"/>
          </a:p>
        </p:txBody>
      </p:sp>
    </p:spTree>
    <p:extLst>
      <p:ext uri="{BB962C8B-B14F-4D97-AF65-F5344CB8AC3E}">
        <p14:creationId xmlns="" xmlns:p14="http://schemas.microsoft.com/office/powerpoint/2010/main" val="3110591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4E17926-BF9E-43AE-A0D4-C98077873595}" type="datetime1">
              <a:rPr lang="en-GB" smtClean="0"/>
              <a:pPr/>
              <a:t>05/08/2014</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D4ADB3-2830-42BA-8E78-91AF334540A1}" type="slidenum">
              <a:rPr lang="en-GB" smtClean="0"/>
              <a:pPr/>
              <a:t>‹N°›</a:t>
            </a:fld>
            <a:endParaRPr lang="en-GB"/>
          </a:p>
        </p:txBody>
      </p:sp>
    </p:spTree>
    <p:extLst>
      <p:ext uri="{BB962C8B-B14F-4D97-AF65-F5344CB8AC3E}">
        <p14:creationId xmlns="" xmlns:p14="http://schemas.microsoft.com/office/powerpoint/2010/main" val="856342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0623113-2DB7-4DA2-BA57-902A1DDCBB6C}" type="datetime1">
              <a:rPr lang="en-GB" smtClean="0"/>
              <a:pPr/>
              <a:t>05/08/2014</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D4ADB3-2830-42BA-8E78-91AF334540A1}" type="slidenum">
              <a:rPr lang="en-GB" smtClean="0"/>
              <a:pPr/>
              <a:t>‹N°›</a:t>
            </a:fld>
            <a:endParaRPr lang="en-GB"/>
          </a:p>
        </p:txBody>
      </p:sp>
    </p:spTree>
    <p:extLst>
      <p:ext uri="{BB962C8B-B14F-4D97-AF65-F5344CB8AC3E}">
        <p14:creationId xmlns="" xmlns:p14="http://schemas.microsoft.com/office/powerpoint/2010/main" val="2814724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F696300-5E5F-48F9-BDF0-0B825EA95CEE}" type="datetime1">
              <a:rPr lang="en-GB" smtClean="0"/>
              <a:pPr/>
              <a:t>05/08/2014</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0D4ADB3-2830-42BA-8E78-91AF334540A1}" type="slidenum">
              <a:rPr lang="en-GB" smtClean="0"/>
              <a:pPr/>
              <a:t>‹N°›</a:t>
            </a:fld>
            <a:endParaRPr lang="en-GB"/>
          </a:p>
        </p:txBody>
      </p:sp>
    </p:spTree>
    <p:extLst>
      <p:ext uri="{BB962C8B-B14F-4D97-AF65-F5344CB8AC3E}">
        <p14:creationId xmlns="" xmlns:p14="http://schemas.microsoft.com/office/powerpoint/2010/main" val="2503985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9FE465C-4A20-4976-AEB0-5745403173C4}" type="datetime1">
              <a:rPr lang="en-GB" smtClean="0"/>
              <a:pPr/>
              <a:t>05/08/2014</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0D4ADB3-2830-42BA-8E78-91AF334540A1}" type="slidenum">
              <a:rPr lang="en-GB" smtClean="0"/>
              <a:pPr/>
              <a:t>‹N°›</a:t>
            </a:fld>
            <a:endParaRPr lang="en-GB"/>
          </a:p>
        </p:txBody>
      </p:sp>
    </p:spTree>
    <p:extLst>
      <p:ext uri="{BB962C8B-B14F-4D97-AF65-F5344CB8AC3E}">
        <p14:creationId xmlns="" xmlns:p14="http://schemas.microsoft.com/office/powerpoint/2010/main" val="3999701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05B465E3-AD3C-4B99-A55E-E1E89F733C7E}" type="datetime1">
              <a:rPr lang="en-GB" smtClean="0"/>
              <a:pPr/>
              <a:t>05/08/2014</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0D4ADB3-2830-42BA-8E78-91AF334540A1}" type="slidenum">
              <a:rPr lang="en-GB" smtClean="0"/>
              <a:pPr/>
              <a:t>‹N°›</a:t>
            </a:fld>
            <a:endParaRPr lang="en-GB"/>
          </a:p>
        </p:txBody>
      </p:sp>
    </p:spTree>
    <p:extLst>
      <p:ext uri="{BB962C8B-B14F-4D97-AF65-F5344CB8AC3E}">
        <p14:creationId xmlns="" xmlns:p14="http://schemas.microsoft.com/office/powerpoint/2010/main" val="2319956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07D25-266C-453B-B90D-1DD7543412FD}" type="datetime1">
              <a:rPr lang="en-GB" smtClean="0"/>
              <a:pPr/>
              <a:t>05/08/2014</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0D4ADB3-2830-42BA-8E78-91AF334540A1}" type="slidenum">
              <a:rPr lang="en-GB" smtClean="0"/>
              <a:pPr/>
              <a:t>‹N°›</a:t>
            </a:fld>
            <a:endParaRPr lang="en-GB"/>
          </a:p>
        </p:txBody>
      </p:sp>
    </p:spTree>
    <p:extLst>
      <p:ext uri="{BB962C8B-B14F-4D97-AF65-F5344CB8AC3E}">
        <p14:creationId xmlns="" xmlns:p14="http://schemas.microsoft.com/office/powerpoint/2010/main" val="1010311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124CAF3-A54F-4901-AACD-F57E599C346B}" type="datetime1">
              <a:rPr lang="en-GB" smtClean="0"/>
              <a:pPr/>
              <a:t>05/08/2014</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0D4ADB3-2830-42BA-8E78-91AF334540A1}" type="slidenum">
              <a:rPr lang="en-GB" smtClean="0"/>
              <a:pPr/>
              <a:t>‹N°›</a:t>
            </a:fld>
            <a:endParaRPr lang="en-GB"/>
          </a:p>
        </p:txBody>
      </p:sp>
    </p:spTree>
    <p:extLst>
      <p:ext uri="{BB962C8B-B14F-4D97-AF65-F5344CB8AC3E}">
        <p14:creationId xmlns="" xmlns:p14="http://schemas.microsoft.com/office/powerpoint/2010/main" val="2067844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123943C-8CCA-47C0-82DD-E50A6617034E}" type="datetime1">
              <a:rPr lang="en-GB" smtClean="0"/>
              <a:pPr/>
              <a:t>05/08/2014</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D4ADB3-2830-42BA-8E78-91AF334540A1}" type="slidenum">
              <a:rPr lang="en-GB" smtClean="0"/>
              <a:pPr/>
              <a:t>‹N°›</a:t>
            </a:fld>
            <a:endParaRPr lang="en-GB"/>
          </a:p>
        </p:txBody>
      </p:sp>
    </p:spTree>
    <p:extLst>
      <p:ext uri="{BB962C8B-B14F-4D97-AF65-F5344CB8AC3E}">
        <p14:creationId xmlns="" xmlns:p14="http://schemas.microsoft.com/office/powerpoint/2010/main" val="1334061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354CB4E-56EC-4F38-97F0-990A3556CD57}" type="datetime1">
              <a:rPr lang="en-GB" smtClean="0"/>
              <a:pPr/>
              <a:t>05/08/2014</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0D4ADB3-2830-42BA-8E78-91AF334540A1}" type="slidenum">
              <a:rPr lang="en-GB" smtClean="0"/>
              <a:pPr/>
              <a:t>‹N°›</a:t>
            </a:fld>
            <a:endParaRPr lang="en-GB"/>
          </a:p>
        </p:txBody>
      </p:sp>
    </p:spTree>
    <p:extLst>
      <p:ext uri="{BB962C8B-B14F-4D97-AF65-F5344CB8AC3E}">
        <p14:creationId xmlns="" xmlns:p14="http://schemas.microsoft.com/office/powerpoint/2010/main" val="213508269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961359" y="170306"/>
            <a:ext cx="6551491" cy="6586094"/>
          </a:xfrm>
          <a:prstGeom prst="rect">
            <a:avLst/>
          </a:prstGeom>
        </p:spPr>
      </p:pic>
      <p:sp>
        <p:nvSpPr>
          <p:cNvPr id="5" name="ZoneTexte 4"/>
          <p:cNvSpPr txBox="1"/>
          <p:nvPr/>
        </p:nvSpPr>
        <p:spPr>
          <a:xfrm>
            <a:off x="415637" y="387927"/>
            <a:ext cx="3560618" cy="1446550"/>
          </a:xfrm>
          <a:prstGeom prst="rect">
            <a:avLst/>
          </a:prstGeom>
          <a:noFill/>
        </p:spPr>
        <p:txBody>
          <a:bodyPr wrap="square" rtlCol="0">
            <a:spAutoFit/>
          </a:bodyPr>
          <a:lstStyle/>
          <a:p>
            <a:r>
              <a:rPr lang="fr-FR" sz="4400" dirty="0" smtClean="0">
                <a:solidFill>
                  <a:schemeClr val="accent1">
                    <a:lumMod val="60000"/>
                    <a:lumOff val="40000"/>
                  </a:schemeClr>
                </a:solidFill>
              </a:rPr>
              <a:t>Guide de Publications</a:t>
            </a:r>
            <a:endParaRPr lang="fr-FR" sz="4400" dirty="0">
              <a:solidFill>
                <a:schemeClr val="accent1">
                  <a:lumMod val="60000"/>
                  <a:lumOff val="40000"/>
                </a:schemeClr>
              </a:solidFill>
            </a:endParaRPr>
          </a:p>
        </p:txBody>
      </p:sp>
    </p:spTree>
    <p:extLst>
      <p:ext uri="{BB962C8B-B14F-4D97-AF65-F5344CB8AC3E}">
        <p14:creationId xmlns="" xmlns:p14="http://schemas.microsoft.com/office/powerpoint/2010/main" val="2127674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8526" y="624110"/>
            <a:ext cx="8075074" cy="775199"/>
          </a:xfrm>
        </p:spPr>
        <p:txBody>
          <a:bodyPr>
            <a:normAutofit fontScale="90000"/>
          </a:bodyPr>
          <a:lstStyle/>
          <a:p>
            <a:pPr marL="342900" lvl="0" indent="-342900">
              <a:spcBef>
                <a:spcPts val="1000"/>
              </a:spcBef>
            </a:pPr>
            <a:r>
              <a:rPr lang="fr-FR" dirty="0" smtClean="0"/>
              <a:t>I. NOTE D’ANALYSE POLITIQUE</a:t>
            </a:r>
            <a:br>
              <a:rPr lang="fr-FR" dirty="0" smtClean="0"/>
            </a:br>
            <a:r>
              <a:rPr lang="fr-FR" sz="2000" i="1" dirty="0" smtClean="0">
                <a:solidFill>
                  <a:prstClr val="black">
                    <a:lumMod val="75000"/>
                    <a:lumOff val="25000"/>
                  </a:prstClr>
                </a:solidFill>
                <a:ea typeface="+mn-ea"/>
                <a:cs typeface="+mn-cs"/>
              </a:rPr>
              <a:t/>
            </a:r>
            <a:br>
              <a:rPr lang="fr-FR" sz="2000" i="1" dirty="0" smtClean="0">
                <a:solidFill>
                  <a:prstClr val="black">
                    <a:lumMod val="75000"/>
                    <a:lumOff val="25000"/>
                  </a:prstClr>
                </a:solidFill>
                <a:ea typeface="+mn-ea"/>
                <a:cs typeface="+mn-cs"/>
              </a:rPr>
            </a:br>
            <a:endParaRPr lang="fr-FR" dirty="0"/>
          </a:p>
        </p:txBody>
      </p:sp>
      <p:sp>
        <p:nvSpPr>
          <p:cNvPr id="3" name="Espace réservé du contenu 2"/>
          <p:cNvSpPr>
            <a:spLocks noGrp="1"/>
          </p:cNvSpPr>
          <p:nvPr>
            <p:ph idx="1"/>
          </p:nvPr>
        </p:nvSpPr>
        <p:spPr>
          <a:xfrm>
            <a:off x="762000" y="2202872"/>
            <a:ext cx="10742612" cy="4045528"/>
          </a:xfrm>
        </p:spPr>
        <p:txBody>
          <a:bodyPr>
            <a:noAutofit/>
          </a:bodyPr>
          <a:lstStyle/>
          <a:p>
            <a:pPr algn="just"/>
            <a:endParaRPr lang="fr-FR" sz="2200" dirty="0" smtClean="0"/>
          </a:p>
          <a:p>
            <a:pPr algn="just"/>
            <a:r>
              <a:rPr lang="fr-FR" sz="2200" b="1" dirty="0" smtClean="0"/>
              <a:t>Objectif : Convaincre un décideur politique de modifier la trajectoire d’une question politique spécifique. Pont entre le monde académique et les décideurs politiques. </a:t>
            </a:r>
          </a:p>
          <a:p>
            <a:pPr algn="just" fontAlgn="base"/>
            <a:r>
              <a:rPr lang="fr-FR" sz="2200" b="1" dirty="0" smtClean="0"/>
              <a:t>Choix du sujet: </a:t>
            </a:r>
            <a:endParaRPr lang="fr-FR" sz="2200" dirty="0" smtClean="0"/>
          </a:p>
          <a:p>
            <a:pPr algn="just">
              <a:buNone/>
            </a:pPr>
            <a:r>
              <a:rPr lang="fr-FR" sz="2200" dirty="0" smtClean="0"/>
              <a:t>- Le sujet traité doit être une question politique </a:t>
            </a:r>
            <a:r>
              <a:rPr lang="fr-FR" sz="2200" b="1" dirty="0" smtClean="0"/>
              <a:t>contemporaine</a:t>
            </a:r>
            <a:r>
              <a:rPr lang="fr-FR" sz="2200" dirty="0" smtClean="0"/>
              <a:t> clairement discernable.</a:t>
            </a:r>
          </a:p>
          <a:p>
            <a:pPr algn="just">
              <a:buNone/>
            </a:pPr>
            <a:r>
              <a:rPr lang="fr-FR" sz="2200" dirty="0" smtClean="0"/>
              <a:t>- Il doit y avoir des </a:t>
            </a:r>
            <a:r>
              <a:rPr lang="fr-FR" sz="2200" b="1" dirty="0" smtClean="0"/>
              <a:t>alternatives claires</a:t>
            </a:r>
            <a:r>
              <a:rPr lang="fr-FR" sz="2200" dirty="0" smtClean="0"/>
              <a:t> à cette politique.</a:t>
            </a:r>
          </a:p>
          <a:p>
            <a:pPr algn="just">
              <a:buNone/>
            </a:pPr>
            <a:r>
              <a:rPr lang="fr-FR" sz="2200" dirty="0" smtClean="0"/>
              <a:t>- Il doit y avoir suffisamment de </a:t>
            </a:r>
            <a:r>
              <a:rPr lang="fr-FR" sz="2200" b="1" dirty="0" smtClean="0"/>
              <a:t>données</a:t>
            </a:r>
            <a:r>
              <a:rPr lang="fr-FR" sz="2200" dirty="0" smtClean="0"/>
              <a:t> à soumettre au public cible (les décideurs politiques), afin que ces derniers soient en mesure de prendre une décision relative à la proposition alternative.</a:t>
            </a:r>
          </a:p>
          <a:p>
            <a:pPr algn="just"/>
            <a:endParaRPr lang="fr-FR" sz="2200" dirty="0"/>
          </a:p>
        </p:txBody>
      </p:sp>
      <p:sp>
        <p:nvSpPr>
          <p:cNvPr id="4" name="Espace réservé du numéro de diapositive 3"/>
          <p:cNvSpPr>
            <a:spLocks noGrp="1"/>
          </p:cNvSpPr>
          <p:nvPr>
            <p:ph type="sldNum" sz="quarter" idx="12"/>
          </p:nvPr>
        </p:nvSpPr>
        <p:spPr/>
        <p:txBody>
          <a:bodyPr/>
          <a:lstStyle/>
          <a:p>
            <a:fld id="{D0D4ADB3-2830-42BA-8E78-91AF334540A1}" type="slidenum">
              <a:rPr lang="en-GB" smtClean="0"/>
              <a:pPr/>
              <a:t>2</a:t>
            </a:fld>
            <a:endParaRPr lang="en-GB"/>
          </a:p>
        </p:txBody>
      </p:sp>
      <p:pic>
        <p:nvPicPr>
          <p:cNvPr id="5" name="Image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0003016" y="180109"/>
            <a:ext cx="1881468" cy="1891405"/>
          </a:xfrm>
          <a:prstGeom prst="rect">
            <a:avLst/>
          </a:prstGeom>
        </p:spPr>
      </p:pic>
      <p:sp>
        <p:nvSpPr>
          <p:cNvPr id="6" name="Rectangle 5"/>
          <p:cNvSpPr/>
          <p:nvPr/>
        </p:nvSpPr>
        <p:spPr>
          <a:xfrm>
            <a:off x="1579417" y="1193954"/>
            <a:ext cx="7439891" cy="830997"/>
          </a:xfrm>
          <a:prstGeom prst="rect">
            <a:avLst/>
          </a:prstGeom>
        </p:spPr>
        <p:txBody>
          <a:bodyPr wrap="square">
            <a:spAutoFit/>
          </a:bodyPr>
          <a:lstStyle/>
          <a:p>
            <a:pPr algn="just"/>
            <a:r>
              <a:rPr lang="fr-FR" sz="1600" i="1" dirty="0" smtClean="0">
                <a:solidFill>
                  <a:prstClr val="black">
                    <a:lumMod val="75000"/>
                    <a:lumOff val="25000"/>
                  </a:prstClr>
                </a:solidFill>
              </a:rPr>
              <a:t>La note d’analyse politique est un article de recherche qui traite une question politique spécifique et offre des recommandations claires pour les décideurs. L’argumentation</a:t>
            </a:r>
            <a:r>
              <a:rPr lang="fr-FR" sz="1600" b="1" i="1" dirty="0" smtClean="0">
                <a:solidFill>
                  <a:prstClr val="black">
                    <a:lumMod val="75000"/>
                    <a:lumOff val="25000"/>
                  </a:prstClr>
                </a:solidFill>
              </a:rPr>
              <a:t> </a:t>
            </a:r>
            <a:r>
              <a:rPr lang="fr-FR" sz="1600" i="1" dirty="0" smtClean="0">
                <a:solidFill>
                  <a:prstClr val="black">
                    <a:lumMod val="75000"/>
                    <a:lumOff val="25000"/>
                  </a:prstClr>
                </a:solidFill>
              </a:rPr>
              <a:t>est basée sur des faits. </a:t>
            </a:r>
            <a:endParaRPr lang="fr-FR"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05560" y="540980"/>
            <a:ext cx="8911687" cy="1280890"/>
          </a:xfrm>
        </p:spPr>
        <p:txBody>
          <a:bodyPr>
            <a:normAutofit/>
          </a:bodyPr>
          <a:lstStyle/>
          <a:p>
            <a:r>
              <a:rPr lang="fr-FR" sz="3200" dirty="0" smtClean="0"/>
              <a:t>NOTE D’ANALYSE POLITIQUE</a:t>
            </a:r>
            <a:endParaRPr lang="fr-FR" sz="3200" dirty="0"/>
          </a:p>
        </p:txBody>
      </p:sp>
      <p:sp>
        <p:nvSpPr>
          <p:cNvPr id="3" name="Espace réservé du contenu 2"/>
          <p:cNvSpPr>
            <a:spLocks noGrp="1"/>
          </p:cNvSpPr>
          <p:nvPr>
            <p:ph idx="1"/>
          </p:nvPr>
        </p:nvSpPr>
        <p:spPr>
          <a:xfrm>
            <a:off x="568041" y="1080648"/>
            <a:ext cx="6317673" cy="1274617"/>
          </a:xfrm>
        </p:spPr>
        <p:txBody>
          <a:bodyPr>
            <a:normAutofit lnSpcReduction="10000"/>
          </a:bodyPr>
          <a:lstStyle/>
          <a:p>
            <a:pPr lvl="2" algn="just">
              <a:buNone/>
            </a:pPr>
            <a:r>
              <a:rPr lang="fr-FR" sz="2000" b="1" dirty="0" smtClean="0"/>
              <a:t>Structure </a:t>
            </a:r>
            <a:endParaRPr lang="fr-FR" sz="2000" dirty="0" smtClean="0"/>
          </a:p>
          <a:p>
            <a:r>
              <a:rPr lang="fr-FR" dirty="0" smtClean="0"/>
              <a:t>1</a:t>
            </a:r>
            <a:r>
              <a:rPr lang="fr-FR" sz="2400" dirty="0" smtClean="0"/>
              <a:t>. </a:t>
            </a:r>
            <a:r>
              <a:rPr lang="fr-FR" b="1" dirty="0" smtClean="0"/>
              <a:t>Résumé exécutif</a:t>
            </a:r>
            <a:endParaRPr lang="fr-FR" sz="2400" dirty="0" smtClean="0"/>
          </a:p>
          <a:p>
            <a:r>
              <a:rPr lang="fr-FR" dirty="0" smtClean="0"/>
              <a:t>2. </a:t>
            </a:r>
            <a:r>
              <a:rPr lang="fr-FR" b="1" dirty="0" smtClean="0"/>
              <a:t>Développement</a:t>
            </a:r>
            <a:endParaRPr lang="fr-FR" sz="2800" dirty="0" smtClean="0"/>
          </a:p>
        </p:txBody>
      </p:sp>
      <p:sp>
        <p:nvSpPr>
          <p:cNvPr id="4" name="Espace réservé du numéro de diapositive 3"/>
          <p:cNvSpPr>
            <a:spLocks noGrp="1"/>
          </p:cNvSpPr>
          <p:nvPr>
            <p:ph type="sldNum" sz="quarter" idx="12"/>
          </p:nvPr>
        </p:nvSpPr>
        <p:spPr/>
        <p:txBody>
          <a:bodyPr/>
          <a:lstStyle/>
          <a:p>
            <a:fld id="{D0D4ADB3-2830-42BA-8E78-91AF334540A1}" type="slidenum">
              <a:rPr lang="en-GB" smtClean="0"/>
              <a:pPr/>
              <a:t>3</a:t>
            </a:fld>
            <a:endParaRPr lang="en-GB"/>
          </a:p>
        </p:txBody>
      </p:sp>
      <p:pic>
        <p:nvPicPr>
          <p:cNvPr id="5" name="Image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545783" y="540327"/>
            <a:ext cx="1881468" cy="1891405"/>
          </a:xfrm>
          <a:prstGeom prst="rect">
            <a:avLst/>
          </a:prstGeom>
        </p:spPr>
      </p:pic>
      <p:sp>
        <p:nvSpPr>
          <p:cNvPr id="6" name="Rectangle 5"/>
          <p:cNvSpPr/>
          <p:nvPr/>
        </p:nvSpPr>
        <p:spPr>
          <a:xfrm>
            <a:off x="6954981" y="2867890"/>
            <a:ext cx="5029200" cy="3293209"/>
          </a:xfrm>
          <a:prstGeom prst="rect">
            <a:avLst/>
          </a:prstGeom>
          <a:solidFill>
            <a:srgbClr val="F5825A"/>
          </a:solidFill>
          <a:ln>
            <a:solidFill>
              <a:schemeClr val="accent1"/>
            </a:solidFill>
          </a:ln>
        </p:spPr>
        <p:txBody>
          <a:bodyPr wrap="square">
            <a:spAutoFit/>
          </a:bodyPr>
          <a:lstStyle/>
          <a:p>
            <a:pPr algn="ctr"/>
            <a:r>
              <a:rPr lang="fr-FR" sz="2000" b="1" dirty="0" smtClean="0">
                <a:solidFill>
                  <a:schemeClr val="accent1"/>
                </a:solidFill>
              </a:rPr>
              <a:t>Questions de forme: </a:t>
            </a:r>
          </a:p>
          <a:p>
            <a:pPr algn="just"/>
            <a:endParaRPr lang="fr-FR" sz="2800" dirty="0" smtClean="0">
              <a:solidFill>
                <a:schemeClr val="accent1"/>
              </a:solidFill>
            </a:endParaRPr>
          </a:p>
          <a:p>
            <a:pPr algn="just"/>
            <a:r>
              <a:rPr lang="fr-FR" sz="2000" dirty="0" smtClean="0">
                <a:solidFill>
                  <a:schemeClr val="accent1"/>
                </a:solidFill>
              </a:rPr>
              <a:t>- Les titres doivent être problématisés pour que le lecteur comprenne facilement l’articulation des idées et l’enchaînement de l’argumentation </a:t>
            </a:r>
            <a:endParaRPr lang="fr-FR" sz="2800" dirty="0" smtClean="0">
              <a:solidFill>
                <a:schemeClr val="accent1"/>
              </a:solidFill>
            </a:endParaRPr>
          </a:p>
          <a:p>
            <a:pPr algn="just"/>
            <a:r>
              <a:rPr lang="fr-FR" sz="2000" dirty="0" smtClean="0">
                <a:solidFill>
                  <a:schemeClr val="accent1"/>
                </a:solidFill>
              </a:rPr>
              <a:t>- Le référencement doit être précis (notes de bas de page et bibliographie)</a:t>
            </a:r>
            <a:endParaRPr lang="fr-FR" sz="2800" dirty="0" smtClean="0">
              <a:solidFill>
                <a:schemeClr val="accent1"/>
              </a:solidFill>
            </a:endParaRPr>
          </a:p>
          <a:p>
            <a:pPr algn="just"/>
            <a:r>
              <a:rPr lang="fr-FR" sz="2000" dirty="0" smtClean="0">
                <a:solidFill>
                  <a:schemeClr val="accent1"/>
                </a:solidFill>
              </a:rPr>
              <a:t>- Les mots-clés doivent correspondre clairement à la thématique et à la zone géographique </a:t>
            </a:r>
            <a:endParaRPr lang="fr-FR" sz="2800" dirty="0" smtClean="0">
              <a:solidFill>
                <a:schemeClr val="accent1"/>
              </a:solidFill>
            </a:endParaRPr>
          </a:p>
          <a:p>
            <a:pPr algn="just"/>
            <a:r>
              <a:rPr lang="fr-FR" sz="2000" dirty="0" smtClean="0">
                <a:solidFill>
                  <a:schemeClr val="accent1"/>
                </a:solidFill>
              </a:rPr>
              <a:t>- Le nombre de pages ne doit pas dépasser 10.</a:t>
            </a:r>
            <a:endParaRPr lang="fr-FR" sz="2000" dirty="0">
              <a:solidFill>
                <a:schemeClr val="accent1"/>
              </a:solidFill>
            </a:endParaRPr>
          </a:p>
        </p:txBody>
      </p:sp>
      <p:sp>
        <p:nvSpPr>
          <p:cNvPr id="2050" name="Rectangle 2"/>
          <p:cNvSpPr>
            <a:spLocks noChangeArrowheads="1"/>
          </p:cNvSpPr>
          <p:nvPr/>
        </p:nvSpPr>
        <p:spPr bwMode="auto">
          <a:xfrm>
            <a:off x="332509" y="2262802"/>
            <a:ext cx="6345383" cy="45550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2.1</a:t>
            </a:r>
            <a:r>
              <a:rPr kumimoji="0" lang="fr-FR" sz="2000" b="1"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a:t>
            </a:r>
            <a:r>
              <a:rPr kumimoji="0" lang="fr-FR" b="1"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Contexte</a:t>
            </a: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 Quelle est la politique actuelle? Pourquoi est-elle conduite de cette manière ?</a:t>
            </a:r>
            <a:endParaRPr kumimoji="0" lang="fr-FR" sz="2800"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2.2</a:t>
            </a: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a:t>
            </a:r>
            <a:r>
              <a:rPr kumimoji="0" lang="fr-FR" b="1"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Analyse</a:t>
            </a: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 Pourquoi la politique ne fonctionne-t-elle pas ? Quelles sont ses limites ? Pourquoi est-il nécessaire de trouver une alternative ? Effectuer une analyse claire coût/bénéfice, quantitative ou qualitative</a:t>
            </a:r>
            <a:endParaRPr kumimoji="0" lang="fr-FR" sz="2800"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2.3</a:t>
            </a: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a:t>
            </a:r>
            <a:r>
              <a:rPr kumimoji="0" lang="fr-FR" b="1"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Options</a:t>
            </a: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 présenter des voies alternatives viables à la politique actuelle et leurs implications : quels seront vraisemblablement les résultats de ces alternatives ? Des indicateurs peuvent-ils le démontrer ?</a:t>
            </a:r>
            <a:endParaRPr kumimoji="0" lang="fr-FR" sz="2800"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2.4</a:t>
            </a:r>
            <a:r>
              <a:rPr lang="fr-FR" dirty="0" smtClean="0">
                <a:solidFill>
                  <a:schemeClr val="tx1">
                    <a:lumMod val="75000"/>
                    <a:lumOff val="25000"/>
                  </a:schemeClr>
                </a:solidFill>
                <a:latin typeface="+mj-lt"/>
                <a:ea typeface="Calibri" pitchFamily="34" charset="0"/>
                <a:cs typeface="Helvetica" charset="0"/>
              </a:rPr>
              <a:t> </a:t>
            </a:r>
            <a:r>
              <a:rPr kumimoji="0" lang="fr-FR" b="1"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Recommandation(s)</a:t>
            </a: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 présenter une ou plusieurs recommandations, en précisant à qui elles sont adressées (gouvernement, bailleurs, G5, Nations unies, pays de la région, secteur privé, etc.) et comment elles peuvent être mises en œuvre  </a:t>
            </a:r>
            <a:endParaRPr kumimoji="0" lang="fr-FR" sz="2800"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2.5 Conclusion :</a:t>
            </a: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résumer l’analyse et les recommandations</a:t>
            </a:r>
            <a:endParaRPr kumimoji="0" lang="fr-FR" sz="2800"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2.6 Annexes</a:t>
            </a: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 chiffres, cartes, graphiques pertinents.</a:t>
            </a:r>
            <a:endParaRPr kumimoji="0" lang="fr-FR" sz="4400" b="0" i="0" u="none" strike="noStrike" cap="none" normalizeH="0" baseline="0" dirty="0" smtClean="0">
              <a:ln>
                <a:noFill/>
              </a:ln>
              <a:solidFill>
                <a:schemeClr val="tx1">
                  <a:lumMod val="75000"/>
                  <a:lumOff val="25000"/>
                </a:schemeClr>
              </a:solidFill>
              <a:effectLst/>
              <a:latin typeface="+mj-lt"/>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5480" y="582545"/>
            <a:ext cx="8102811" cy="789055"/>
          </a:xfrm>
        </p:spPr>
        <p:txBody>
          <a:bodyPr>
            <a:normAutofit fontScale="90000"/>
          </a:bodyPr>
          <a:lstStyle/>
          <a:p>
            <a:r>
              <a:rPr lang="fr-FR" dirty="0" smtClean="0"/>
              <a:t>II. NOTE DE RECHERCHE</a:t>
            </a:r>
            <a:br>
              <a:rPr lang="fr-FR" dirty="0" smtClean="0"/>
            </a:br>
            <a:r>
              <a:rPr lang="fr-FR" dirty="0" smtClean="0"/>
              <a:t/>
            </a:r>
            <a:br>
              <a:rPr lang="fr-FR" dirty="0" smtClean="0"/>
            </a:br>
            <a:endParaRPr lang="fr-FR" dirty="0"/>
          </a:p>
        </p:txBody>
      </p:sp>
      <p:sp>
        <p:nvSpPr>
          <p:cNvPr id="3" name="Espace réservé du contenu 2"/>
          <p:cNvSpPr>
            <a:spLocks noGrp="1"/>
          </p:cNvSpPr>
          <p:nvPr>
            <p:ph idx="1"/>
          </p:nvPr>
        </p:nvSpPr>
        <p:spPr>
          <a:xfrm>
            <a:off x="235527" y="2382973"/>
            <a:ext cx="6885709" cy="387929"/>
          </a:xfrm>
        </p:spPr>
        <p:txBody>
          <a:bodyPr>
            <a:noAutofit/>
          </a:bodyPr>
          <a:lstStyle/>
          <a:p>
            <a:r>
              <a:rPr lang="fr-FR" sz="2200" b="1" dirty="0" smtClean="0"/>
              <a:t>La note de recherche en étapes :</a:t>
            </a:r>
            <a:r>
              <a:rPr lang="fr-FR" sz="2200" dirty="0" smtClean="0"/>
              <a:t> </a:t>
            </a:r>
            <a:br>
              <a:rPr lang="fr-FR" sz="2200" dirty="0" smtClean="0"/>
            </a:br>
            <a:endParaRPr lang="fr-FR" sz="2200" dirty="0"/>
          </a:p>
        </p:txBody>
      </p:sp>
      <p:sp>
        <p:nvSpPr>
          <p:cNvPr id="4" name="Espace réservé du numéro de diapositive 3"/>
          <p:cNvSpPr>
            <a:spLocks noGrp="1"/>
          </p:cNvSpPr>
          <p:nvPr>
            <p:ph type="sldNum" sz="quarter" idx="12"/>
          </p:nvPr>
        </p:nvSpPr>
        <p:spPr/>
        <p:txBody>
          <a:bodyPr/>
          <a:lstStyle/>
          <a:p>
            <a:fld id="{D0D4ADB3-2830-42BA-8E78-91AF334540A1}" type="slidenum">
              <a:rPr lang="en-GB" smtClean="0"/>
              <a:pPr/>
              <a:t>4</a:t>
            </a:fld>
            <a:endParaRPr lang="en-GB"/>
          </a:p>
        </p:txBody>
      </p:sp>
      <p:sp>
        <p:nvSpPr>
          <p:cNvPr id="1026" name="Rectangle 2"/>
          <p:cNvSpPr>
            <a:spLocks noChangeArrowheads="1"/>
          </p:cNvSpPr>
          <p:nvPr/>
        </p:nvSpPr>
        <p:spPr bwMode="auto">
          <a:xfrm>
            <a:off x="7855524" y="2868208"/>
            <a:ext cx="4059383" cy="3785652"/>
          </a:xfrm>
          <a:prstGeom prst="rect">
            <a:avLst/>
          </a:prstGeom>
          <a:solidFill>
            <a:srgbClr val="CFD8D0"/>
          </a:solidFill>
          <a:ln w="9525">
            <a:solidFill>
              <a:srgbClr val="457A52"/>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rgbClr val="457A52"/>
                </a:solidFill>
                <a:effectLst/>
                <a:latin typeface="+mj-lt"/>
                <a:ea typeface="Calibri" pitchFamily="34" charset="0"/>
                <a:cs typeface="Helvetica" charset="0"/>
              </a:rPr>
              <a:t>Questions de forme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rgbClr val="457A52"/>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rgbClr val="457A52"/>
                </a:solidFill>
                <a:effectLst/>
                <a:latin typeface="+mj-lt"/>
                <a:ea typeface="Calibri" pitchFamily="34" charset="0"/>
                <a:cs typeface="Helvetica" charset="0"/>
              </a:rPr>
              <a:t>- Les titres doivent être problématisés pour que le lecteur comprenne facilement l’articulation des idées et l’enchaînement de l’argumentation </a:t>
            </a:r>
            <a:endParaRPr kumimoji="0" lang="fr-FR" sz="2400" b="0" i="0" u="none" strike="noStrike" cap="none" normalizeH="0" baseline="0" dirty="0" smtClean="0">
              <a:ln>
                <a:noFill/>
              </a:ln>
              <a:solidFill>
                <a:srgbClr val="457A52"/>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rgbClr val="457A52"/>
                </a:solidFill>
                <a:effectLst/>
                <a:latin typeface="+mj-lt"/>
                <a:ea typeface="Calibri" pitchFamily="34" charset="0"/>
                <a:cs typeface="Helvetica" charset="0"/>
              </a:rPr>
              <a:t>- Le référencement doit être précis (notes de bas de page et bibliographie)</a:t>
            </a:r>
            <a:endParaRPr kumimoji="0" lang="fr-FR" sz="2400" b="0" i="0" u="none" strike="noStrike" cap="none" normalizeH="0" baseline="0" dirty="0" smtClean="0">
              <a:ln>
                <a:noFill/>
              </a:ln>
              <a:solidFill>
                <a:srgbClr val="457A52"/>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rgbClr val="457A52"/>
                </a:solidFill>
                <a:effectLst/>
                <a:latin typeface="+mj-lt"/>
                <a:ea typeface="Calibri" pitchFamily="34" charset="0"/>
                <a:cs typeface="Helvetica" charset="0"/>
              </a:rPr>
              <a:t>- Les mots-clés doivent correspondre clairement  à la thématique et à la zone géographique </a:t>
            </a:r>
            <a:endParaRPr kumimoji="0" lang="fr-FR" sz="2400" b="0" i="0" u="none" strike="noStrike" cap="none" normalizeH="0" baseline="0" dirty="0" smtClean="0">
              <a:ln>
                <a:noFill/>
              </a:ln>
              <a:solidFill>
                <a:srgbClr val="457A52"/>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rgbClr val="457A52"/>
                </a:solidFill>
                <a:effectLst/>
                <a:latin typeface="+mj-lt"/>
                <a:ea typeface="Calibri" pitchFamily="34" charset="0"/>
                <a:cs typeface="Helvetica" charset="0"/>
              </a:rPr>
              <a:t>- Le nombre de pages ne doit pas dépasser 1.</a:t>
            </a:r>
            <a:endParaRPr kumimoji="0" lang="fr-FR" sz="4000" b="0" i="0" u="none" strike="noStrike" cap="none" normalizeH="0" baseline="0" dirty="0" smtClean="0">
              <a:ln>
                <a:noFill/>
              </a:ln>
              <a:solidFill>
                <a:srgbClr val="457A52"/>
              </a:solidFill>
              <a:effectLst/>
              <a:latin typeface="+mj-lt"/>
              <a:cs typeface="Arial" pitchFamily="34" charset="0"/>
            </a:endParaRPr>
          </a:p>
        </p:txBody>
      </p:sp>
      <p:sp>
        <p:nvSpPr>
          <p:cNvPr id="1027" name="Rectangle 3"/>
          <p:cNvSpPr>
            <a:spLocks noChangeArrowheads="1"/>
          </p:cNvSpPr>
          <p:nvPr/>
        </p:nvSpPr>
        <p:spPr bwMode="auto">
          <a:xfrm>
            <a:off x="387926" y="2745722"/>
            <a:ext cx="7093529"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Définir un sujet, de préférence contemporain</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mj-lt"/>
              <a:buAutoNum type="arabicPeriod"/>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A partir de ce sujet, réfléchir au problème qui doit être résolu / à la problématique</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mj-lt"/>
              <a:buAutoNum type="arabicPeriod"/>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Trouver, sélectionner et lire des sources</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mj-lt"/>
              <a:buAutoNum type="arabicPeriod"/>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Regrouper, organiser et documenter l’information</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mj-lt"/>
              <a:buAutoNum type="arabicPeriod"/>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Elaborer un plan détaillé qui répond à la question « qu’est ce que je cherche à démontrer ? » sur le modèle information – argument – exemple </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mj-lt"/>
              <a:buAutoNum type="arabicPeriod"/>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Rédiger l’introduction : accroche, présentation du contexte pertinent, définition des termes et concepts, explication du sujet de l’article et votre objectif spécifique, annonce du plan</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mj-lt"/>
              <a:buAutoNum type="arabicPeriod"/>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Rédiger le développement à partir du plan détaillé</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mj-lt"/>
              <a:buAutoNum type="arabicPeriod"/>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Rédiger la conclusion : résumer les principaux points de l’argumentation et leur articulation.</a:t>
            </a:r>
            <a:endParaRPr kumimoji="0" lang="fr-FR" sz="4000" b="0" i="0" u="none" strike="noStrike" cap="none" normalizeH="0" baseline="0" dirty="0" smtClean="0">
              <a:ln>
                <a:noFill/>
              </a:ln>
              <a:solidFill>
                <a:schemeClr val="tx1">
                  <a:lumMod val="75000"/>
                  <a:lumOff val="25000"/>
                </a:schemeClr>
              </a:solidFill>
              <a:effectLst/>
              <a:latin typeface="+mj-lt"/>
              <a:cs typeface="Arial"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9822871" y="339004"/>
            <a:ext cx="2003281" cy="2095598"/>
          </a:xfrm>
          <a:prstGeom prst="rect">
            <a:avLst/>
          </a:prstGeom>
          <a:noFill/>
          <a:ln w="9525">
            <a:noFill/>
            <a:miter lim="800000"/>
            <a:headEnd/>
            <a:tailEnd/>
          </a:ln>
        </p:spPr>
      </p:pic>
      <p:sp>
        <p:nvSpPr>
          <p:cNvPr id="10" name="Rectangle 9"/>
          <p:cNvSpPr/>
          <p:nvPr/>
        </p:nvSpPr>
        <p:spPr>
          <a:xfrm>
            <a:off x="1565564" y="1110964"/>
            <a:ext cx="8104909" cy="1077218"/>
          </a:xfrm>
          <a:prstGeom prst="rect">
            <a:avLst/>
          </a:prstGeom>
        </p:spPr>
        <p:txBody>
          <a:bodyPr wrap="square">
            <a:spAutoFit/>
          </a:bodyPr>
          <a:lstStyle/>
          <a:p>
            <a:pPr algn="just"/>
            <a:r>
              <a:rPr lang="fr-FR" sz="1600" i="1" dirty="0" smtClean="0"/>
              <a:t>La note de recherche est une réflexion indépendante sur le long terme. Elle présente un argument d’un auteur, appuyé par la recherche. Il s’agit d’un article à vocation universitaire. A la différence d’un rapport, il ne se contente pas de présenter des faits objectifs sans opinions personnelles. L’auteur fait valoir une opinion argumentée et étayée sur le sujet.</a:t>
            </a:r>
            <a:endParaRPr lang="fr-FR"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5480" y="582545"/>
            <a:ext cx="8102811" cy="789055"/>
          </a:xfrm>
        </p:spPr>
        <p:txBody>
          <a:bodyPr>
            <a:normAutofit/>
          </a:bodyPr>
          <a:lstStyle/>
          <a:p>
            <a:r>
              <a:rPr lang="fr-FR" sz="3200" dirty="0" smtClean="0"/>
              <a:t>III. RECENSION D’OUVRAGE</a:t>
            </a:r>
            <a:endParaRPr lang="fr-FR" sz="3200" dirty="0"/>
          </a:p>
        </p:txBody>
      </p:sp>
      <p:sp>
        <p:nvSpPr>
          <p:cNvPr id="3" name="Espace réservé du contenu 2"/>
          <p:cNvSpPr>
            <a:spLocks noGrp="1"/>
          </p:cNvSpPr>
          <p:nvPr>
            <p:ph idx="1"/>
          </p:nvPr>
        </p:nvSpPr>
        <p:spPr>
          <a:xfrm>
            <a:off x="1094537" y="1870342"/>
            <a:ext cx="8950035" cy="1801109"/>
          </a:xfrm>
        </p:spPr>
        <p:txBody>
          <a:bodyPr>
            <a:noAutofit/>
          </a:bodyPr>
          <a:lstStyle/>
          <a:p>
            <a:r>
              <a:rPr lang="fr-FR" sz="2000" b="1" dirty="0" smtClean="0"/>
              <a:t>Introduction</a:t>
            </a:r>
            <a:r>
              <a:rPr lang="fr-FR" sz="2000" dirty="0" smtClean="0"/>
              <a:t> : Situer l’auteur et l’ouvrage (présentation de l’auteur, nature de l’ouvrage, contexte, importance, courant de pensée)</a:t>
            </a:r>
          </a:p>
          <a:p>
            <a:r>
              <a:rPr lang="fr-FR" sz="2000" b="1" dirty="0" smtClean="0"/>
              <a:t>Développement</a:t>
            </a:r>
            <a:r>
              <a:rPr lang="fr-FR" sz="2000" dirty="0" smtClean="0"/>
              <a:t> : Synthétiser et analyser</a:t>
            </a:r>
            <a:br>
              <a:rPr lang="fr-FR" sz="2000" dirty="0" smtClean="0"/>
            </a:br>
            <a:r>
              <a:rPr lang="fr-FR" sz="2000" dirty="0" smtClean="0"/>
              <a:t>Reprendre les idées-clé de l’ouvrage et éclairer, commenter, élargir ces idées;</a:t>
            </a:r>
            <a:endParaRPr lang="fr-FR" sz="2000" dirty="0"/>
          </a:p>
        </p:txBody>
      </p:sp>
      <p:sp>
        <p:nvSpPr>
          <p:cNvPr id="4" name="Espace réservé du numéro de diapositive 3"/>
          <p:cNvSpPr>
            <a:spLocks noGrp="1"/>
          </p:cNvSpPr>
          <p:nvPr>
            <p:ph type="sldNum" sz="quarter" idx="12"/>
          </p:nvPr>
        </p:nvSpPr>
        <p:spPr/>
        <p:txBody>
          <a:bodyPr/>
          <a:lstStyle/>
          <a:p>
            <a:fld id="{D0D4ADB3-2830-42BA-8E78-91AF334540A1}" type="slidenum">
              <a:rPr lang="en-GB" smtClean="0"/>
              <a:pPr/>
              <a:t>5</a:t>
            </a:fld>
            <a:endParaRPr lang="en-GB"/>
          </a:p>
        </p:txBody>
      </p:sp>
      <p:sp>
        <p:nvSpPr>
          <p:cNvPr id="10" name="Rectangle 9"/>
          <p:cNvSpPr/>
          <p:nvPr/>
        </p:nvSpPr>
        <p:spPr>
          <a:xfrm>
            <a:off x="1565564" y="1110964"/>
            <a:ext cx="7758545" cy="830997"/>
          </a:xfrm>
          <a:prstGeom prst="rect">
            <a:avLst/>
          </a:prstGeom>
        </p:spPr>
        <p:txBody>
          <a:bodyPr wrap="square">
            <a:spAutoFit/>
          </a:bodyPr>
          <a:lstStyle/>
          <a:p>
            <a:pPr algn="just"/>
            <a:r>
              <a:rPr lang="fr-FR" sz="1600" i="1" dirty="0" smtClean="0"/>
              <a:t>La recension vise à exposer l’essentiel d’un texte et en faire l’analyse critique. Il s’agit de commenter des points précis ou des thématiques particulières abordées dans l’ouvrage.</a:t>
            </a:r>
          </a:p>
          <a:p>
            <a:pPr algn="just"/>
            <a:endParaRPr lang="fr-FR" sz="1600" dirty="0"/>
          </a:p>
        </p:txBody>
      </p:sp>
      <p:sp>
        <p:nvSpPr>
          <p:cNvPr id="25601" name="Rectangle 1"/>
          <p:cNvSpPr>
            <a:spLocks noChangeArrowheads="1"/>
          </p:cNvSpPr>
          <p:nvPr/>
        </p:nvSpPr>
        <p:spPr bwMode="auto">
          <a:xfrm>
            <a:off x="694707" y="3406817"/>
            <a:ext cx="10945092" cy="324336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2"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000" b="1"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Les questionnements peuvent être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En quoi mes connaissances confirment, illustrent ou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contredisent-elles</a:t>
            </a:r>
            <a:r>
              <a:rPr kumimoji="0" lang="fr-FR" b="0" i="0" u="none" strike="noStrike" cap="none" normalizeH="0" dirty="0" smtClean="0">
                <a:ln>
                  <a:noFill/>
                </a:ln>
                <a:solidFill>
                  <a:schemeClr val="tx1">
                    <a:lumMod val="75000"/>
                    <a:lumOff val="25000"/>
                  </a:schemeClr>
                </a:solidFill>
                <a:effectLst/>
                <a:latin typeface="+mj-lt"/>
                <a:ea typeface="Calibri" pitchFamily="34" charset="0"/>
                <a:cs typeface="Helvetica" charset="0"/>
              </a:rPr>
              <a:t> </a:t>
            </a: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tel propos de l’auteur ?</a:t>
            </a:r>
            <a:endParaRPr kumimoji="0" lang="fr-FR"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A quels travaux majeurs peut-on relier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ces arguments/ces thématiques?</a:t>
            </a:r>
            <a:endParaRPr kumimoji="0" lang="fr-FR"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Qu’apporterait tel autre auteur dans le débat sur cette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question ?</a:t>
            </a:r>
            <a:endParaRPr kumimoji="0" lang="fr-FR"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Qu’apporterait tel travail d’une autre discipline ?</a:t>
            </a:r>
            <a:endParaRPr kumimoji="0" lang="fr-FR"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Quels arguments pourrait-on y opposer ?</a:t>
            </a:r>
            <a:endParaRPr kumimoji="0" lang="fr-FR"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L’auteur se défend-il des attaques possibles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Que peut-on dire sur la qualité même de l’argumentation ?</a:t>
            </a:r>
            <a:endParaRPr kumimoji="0" lang="fr-FR"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Que peut-on dire de la bibliographie et des auteurs les plus cités ?</a:t>
            </a:r>
            <a:endParaRPr kumimoji="0" lang="fr-FR"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En quoi les outils auxquels à recours l’auteur sont-ils ou pas pertinents ?</a:t>
            </a:r>
            <a:endParaRPr kumimoji="0" lang="fr-FR"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Que dire de la structure générale du texte/des parties et des titres des chapitres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et des sous-parties?</a:t>
            </a:r>
            <a:endParaRPr kumimoji="0" lang="fr-FR"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En quoi le texte apporte t il un regard nouveau sur le domaine précis ?</a:t>
            </a:r>
          </a:p>
        </p:txBody>
      </p:sp>
      <p:pic>
        <p:nvPicPr>
          <p:cNvPr id="11" name="Image 10"/>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0003016" y="180109"/>
            <a:ext cx="1881468" cy="189140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5480" y="582545"/>
            <a:ext cx="8102811" cy="789055"/>
          </a:xfrm>
        </p:spPr>
        <p:txBody>
          <a:bodyPr>
            <a:normAutofit/>
          </a:bodyPr>
          <a:lstStyle/>
          <a:p>
            <a:r>
              <a:rPr lang="fr-FR" sz="3200" dirty="0" smtClean="0"/>
              <a:t>RECENSION D’OUVRAGE</a:t>
            </a:r>
            <a:endParaRPr lang="fr-FR" sz="3200" dirty="0"/>
          </a:p>
        </p:txBody>
      </p:sp>
      <p:sp>
        <p:nvSpPr>
          <p:cNvPr id="3" name="Espace réservé du contenu 2"/>
          <p:cNvSpPr>
            <a:spLocks noGrp="1"/>
          </p:cNvSpPr>
          <p:nvPr>
            <p:ph idx="1"/>
          </p:nvPr>
        </p:nvSpPr>
        <p:spPr>
          <a:xfrm>
            <a:off x="540355" y="1662525"/>
            <a:ext cx="8950035" cy="526494"/>
          </a:xfrm>
        </p:spPr>
        <p:txBody>
          <a:bodyPr>
            <a:noAutofit/>
          </a:bodyPr>
          <a:lstStyle/>
          <a:p>
            <a:r>
              <a:rPr lang="fr-FR" sz="2000" b="1" dirty="0" smtClean="0"/>
              <a:t>Conclusion</a:t>
            </a:r>
            <a:r>
              <a:rPr lang="fr-FR" sz="2000" dirty="0" smtClean="0"/>
              <a:t> : Faire le bilan et élargir</a:t>
            </a:r>
          </a:p>
          <a:p>
            <a:endParaRPr lang="fr-FR" sz="2000" dirty="0" smtClean="0"/>
          </a:p>
        </p:txBody>
      </p:sp>
      <p:sp>
        <p:nvSpPr>
          <p:cNvPr id="4" name="Espace réservé du numéro de diapositive 3"/>
          <p:cNvSpPr>
            <a:spLocks noGrp="1"/>
          </p:cNvSpPr>
          <p:nvPr>
            <p:ph type="sldNum" sz="quarter" idx="12"/>
          </p:nvPr>
        </p:nvSpPr>
        <p:spPr/>
        <p:txBody>
          <a:bodyPr/>
          <a:lstStyle/>
          <a:p>
            <a:fld id="{D0D4ADB3-2830-42BA-8E78-91AF334540A1}" type="slidenum">
              <a:rPr lang="en-GB" smtClean="0"/>
              <a:pPr/>
              <a:t>6</a:t>
            </a:fld>
            <a:endParaRPr lang="en-GB"/>
          </a:p>
        </p:txBody>
      </p:sp>
      <p:pic>
        <p:nvPicPr>
          <p:cNvPr id="11" name="Image 10"/>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0003016" y="180109"/>
            <a:ext cx="1881468" cy="1891405"/>
          </a:xfrm>
          <a:prstGeom prst="rect">
            <a:avLst/>
          </a:prstGeom>
        </p:spPr>
      </p:pic>
      <p:sp>
        <p:nvSpPr>
          <p:cNvPr id="26625" name="Rectangle 1"/>
          <p:cNvSpPr>
            <a:spLocks noChangeArrowheads="1"/>
          </p:cNvSpPr>
          <p:nvPr/>
        </p:nvSpPr>
        <p:spPr bwMode="auto">
          <a:xfrm>
            <a:off x="374073" y="2312081"/>
            <a:ext cx="6303818"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Mettre en perspective les principaux acquis de l’argumentation et dégager la portée de l’ouvrage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sz="2400" b="1"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Qu’apporte-t-il, en définitive, à la discipline?</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L’auteur a-t-il tenu ses promesses ? Pourquoi ? </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Quel a été l’impact de l’ouvrage ? A-t-il changé quelque chose ? (post-publication)</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Quelle est l’importance, scientifique ou médiatique du texte aujourd’hui ? </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Qu’est ce que l’auteur a publié depuis ? </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S’y est-il défendu de ces critiques ? </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Qu’est ce que m’a apporté scientifiquement ou personnellement la lecture du texte ?</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 Suggestions bibliographiques complémentaires, etc.</a:t>
            </a:r>
            <a:endParaRPr kumimoji="0" lang="fr-FR" sz="4000" b="0" i="0" u="none" strike="noStrike" cap="none" normalizeH="0" baseline="0" dirty="0" smtClean="0">
              <a:ln>
                <a:noFill/>
              </a:ln>
              <a:solidFill>
                <a:schemeClr val="tx1">
                  <a:lumMod val="75000"/>
                  <a:lumOff val="25000"/>
                </a:schemeClr>
              </a:solidFill>
              <a:effectLst/>
              <a:latin typeface="+mj-lt"/>
              <a:cs typeface="Arial" pitchFamily="34" charset="0"/>
            </a:endParaRPr>
          </a:p>
        </p:txBody>
      </p:sp>
      <p:sp>
        <p:nvSpPr>
          <p:cNvPr id="12" name="Rectangle 11"/>
          <p:cNvSpPr/>
          <p:nvPr/>
        </p:nvSpPr>
        <p:spPr>
          <a:xfrm>
            <a:off x="6954981" y="2867890"/>
            <a:ext cx="5029200" cy="3339376"/>
          </a:xfrm>
          <a:prstGeom prst="rect">
            <a:avLst/>
          </a:prstGeom>
          <a:solidFill>
            <a:srgbClr val="F5825A"/>
          </a:solidFill>
          <a:ln>
            <a:solidFill>
              <a:schemeClr val="accent1"/>
            </a:solidFill>
          </a:ln>
        </p:spPr>
        <p:txBody>
          <a:bodyPr wrap="square">
            <a:spAutoFit/>
          </a:bodyPr>
          <a:lstStyle/>
          <a:p>
            <a:pPr algn="ctr"/>
            <a:r>
              <a:rPr lang="fr-FR" sz="2000" b="1" dirty="0" smtClean="0">
                <a:solidFill>
                  <a:schemeClr val="accent1"/>
                </a:solidFill>
              </a:rPr>
              <a:t>Questions de forme: </a:t>
            </a:r>
          </a:p>
          <a:p>
            <a:endParaRPr lang="fr-FR" sz="1900" b="1" dirty="0" smtClean="0">
              <a:solidFill>
                <a:schemeClr val="accent1"/>
              </a:solidFill>
            </a:endParaRPr>
          </a:p>
          <a:p>
            <a:r>
              <a:rPr lang="fr-FR" sz="1900" dirty="0" smtClean="0">
                <a:solidFill>
                  <a:schemeClr val="accent1"/>
                </a:solidFill>
              </a:rPr>
              <a:t>- Les titres doivent être problématisés pour que le lecteur comprenne facilement l’articulation des idées et l’enchaînement de l’argumentation </a:t>
            </a:r>
          </a:p>
          <a:p>
            <a:r>
              <a:rPr lang="fr-FR" sz="1900" dirty="0" smtClean="0">
                <a:solidFill>
                  <a:schemeClr val="accent1"/>
                </a:solidFill>
              </a:rPr>
              <a:t>- Le référencement doit être précis (notes de bas de page et bibliographie)</a:t>
            </a:r>
          </a:p>
          <a:p>
            <a:r>
              <a:rPr lang="fr-FR" sz="1900" dirty="0" smtClean="0">
                <a:solidFill>
                  <a:schemeClr val="accent1"/>
                </a:solidFill>
              </a:rPr>
              <a:t>- Les mots-clés doivent correspondre clairement  à la thématique et à la zone géographique </a:t>
            </a:r>
          </a:p>
          <a:p>
            <a:r>
              <a:rPr lang="fr-FR" sz="1900" dirty="0" smtClean="0">
                <a:solidFill>
                  <a:schemeClr val="accent1"/>
                </a:solidFill>
              </a:rPr>
              <a:t>- Le nombre de pages ne doit pas excéder 8.</a:t>
            </a:r>
          </a:p>
          <a:p>
            <a:pPr algn="ctr"/>
            <a:endParaRPr lang="fr-FR" sz="2000" b="1" dirty="0" smtClean="0">
              <a:solidFill>
                <a:schemeClr val="accent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5480" y="291590"/>
            <a:ext cx="8102811" cy="789055"/>
          </a:xfrm>
        </p:spPr>
        <p:txBody>
          <a:bodyPr>
            <a:normAutofit/>
          </a:bodyPr>
          <a:lstStyle/>
          <a:p>
            <a:r>
              <a:rPr lang="fr-FR" sz="3200" dirty="0" smtClean="0"/>
              <a:t>IV. INFO FLASH </a:t>
            </a:r>
            <a:endParaRPr lang="fr-FR" sz="3200" dirty="0"/>
          </a:p>
        </p:txBody>
      </p:sp>
      <p:sp>
        <p:nvSpPr>
          <p:cNvPr id="3" name="Espace réservé du contenu 2"/>
          <p:cNvSpPr>
            <a:spLocks noGrp="1"/>
          </p:cNvSpPr>
          <p:nvPr>
            <p:ph idx="1"/>
          </p:nvPr>
        </p:nvSpPr>
        <p:spPr>
          <a:xfrm>
            <a:off x="540355" y="1662525"/>
            <a:ext cx="8950035" cy="526494"/>
          </a:xfrm>
        </p:spPr>
        <p:txBody>
          <a:bodyPr>
            <a:noAutofit/>
          </a:bodyPr>
          <a:lstStyle/>
          <a:p>
            <a:endParaRPr lang="fr-FR" sz="2000" dirty="0" smtClean="0"/>
          </a:p>
          <a:p>
            <a:endParaRPr lang="fr-FR" sz="2000" dirty="0" smtClean="0"/>
          </a:p>
        </p:txBody>
      </p:sp>
      <p:sp>
        <p:nvSpPr>
          <p:cNvPr id="4" name="Espace réservé du numéro de diapositive 3"/>
          <p:cNvSpPr>
            <a:spLocks noGrp="1"/>
          </p:cNvSpPr>
          <p:nvPr>
            <p:ph type="sldNum" sz="quarter" idx="12"/>
          </p:nvPr>
        </p:nvSpPr>
        <p:spPr/>
        <p:txBody>
          <a:bodyPr/>
          <a:lstStyle/>
          <a:p>
            <a:fld id="{D0D4ADB3-2830-42BA-8E78-91AF334540A1}" type="slidenum">
              <a:rPr lang="en-GB" smtClean="0"/>
              <a:pPr/>
              <a:t>7</a:t>
            </a:fld>
            <a:endParaRPr lang="en-GB"/>
          </a:p>
        </p:txBody>
      </p:sp>
      <p:sp>
        <p:nvSpPr>
          <p:cNvPr id="27649" name="Rectangle 1"/>
          <p:cNvSpPr>
            <a:spLocks noChangeArrowheads="1"/>
          </p:cNvSpPr>
          <p:nvPr/>
        </p:nvSpPr>
        <p:spPr bwMode="auto">
          <a:xfrm>
            <a:off x="1468586" y="889185"/>
            <a:ext cx="8451273"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Times New Roman" pitchFamily="18" charset="0"/>
                <a:cs typeface="Helvetica" charset="0"/>
              </a:rPr>
              <a:t>L’info flash est un document court de trois pages. Il analyse et met en perspective une question d’actualité politique, économique, sociale, financière, etc. sur le continent africain. Le principal objectif de l’info flash est de fournir des éléments objectifs et factuels aux lecteurs afin qu’ils discernent et saisissent les enjeux par rapport à l’actualité.</a:t>
            </a:r>
            <a:endParaRPr kumimoji="0" lang="fr-FR" sz="3200" b="0" i="0" u="none" strike="noStrike" cap="none" normalizeH="0" baseline="0" dirty="0" smtClean="0">
              <a:ln>
                <a:noFill/>
              </a:ln>
              <a:solidFill>
                <a:schemeClr val="tx1">
                  <a:lumMod val="75000"/>
                  <a:lumOff val="25000"/>
                </a:schemeClr>
              </a:solidFill>
              <a:effectLst/>
              <a:latin typeface="+mj-lt"/>
              <a:cs typeface="Arial" pitchFamily="34" charset="0"/>
            </a:endParaRPr>
          </a:p>
        </p:txBody>
      </p:sp>
      <p:pic>
        <p:nvPicPr>
          <p:cNvPr id="9" name="Picture 4"/>
          <p:cNvPicPr>
            <a:picLocks noChangeAspect="1" noChangeArrowheads="1"/>
          </p:cNvPicPr>
          <p:nvPr/>
        </p:nvPicPr>
        <p:blipFill>
          <a:blip r:embed="rId2" cstate="print"/>
          <a:srcRect/>
          <a:stretch>
            <a:fillRect/>
          </a:stretch>
        </p:blipFill>
        <p:spPr bwMode="auto">
          <a:xfrm>
            <a:off x="10002981" y="360635"/>
            <a:ext cx="1943098" cy="2133183"/>
          </a:xfrm>
          <a:prstGeom prst="rect">
            <a:avLst/>
          </a:prstGeom>
          <a:noFill/>
          <a:ln w="9525">
            <a:noFill/>
            <a:miter lim="800000"/>
            <a:headEnd/>
            <a:tailEnd/>
          </a:ln>
        </p:spPr>
      </p:pic>
      <p:sp>
        <p:nvSpPr>
          <p:cNvPr id="10" name="Titre 1"/>
          <p:cNvSpPr txBox="1">
            <a:spLocks/>
          </p:cNvSpPr>
          <p:nvPr/>
        </p:nvSpPr>
        <p:spPr>
          <a:xfrm>
            <a:off x="1207444" y="2161959"/>
            <a:ext cx="8102811" cy="789055"/>
          </a:xfrm>
          <a:prstGeom prst="rect">
            <a:avLst/>
          </a:prstGeom>
        </p:spPr>
        <p:txBody>
          <a:bodyPr vert="horz" lIns="91440" tIns="45720" rIns="91440" bIns="45720" rtlCol="0" anchor="t">
            <a:normAutofit/>
          </a:bodyPr>
          <a:lstStyle/>
          <a:p>
            <a:pPr marL="0" marR="0" lvl="0" indent="0" algn="r" defTabSz="457200" rtl="0" eaLnBrk="1" fontAlgn="auto" latinLnBrk="0" hangingPunct="1">
              <a:lnSpc>
                <a:spcPct val="100000"/>
              </a:lnSpc>
              <a:spcBef>
                <a:spcPct val="0"/>
              </a:spcBef>
              <a:spcAft>
                <a:spcPts val="0"/>
              </a:spcAft>
              <a:buClrTx/>
              <a:buSzTx/>
              <a:buFontTx/>
              <a:buNone/>
              <a:tabLst/>
              <a:defRPr/>
            </a:pPr>
            <a:r>
              <a:rPr lang="fr-FR" sz="3200" dirty="0" smtClean="0">
                <a:solidFill>
                  <a:schemeClr val="tx1">
                    <a:lumMod val="85000"/>
                    <a:lumOff val="15000"/>
                  </a:schemeClr>
                </a:solidFill>
                <a:latin typeface="+mj-lt"/>
                <a:ea typeface="+mj-ea"/>
                <a:cs typeface="+mj-cs"/>
              </a:rPr>
              <a:t>V. NOTE DE TERRAIN</a:t>
            </a:r>
            <a:r>
              <a:rPr kumimoji="0" lang="fr-FR" sz="3200" b="0" i="0" u="none" strike="noStrike" kern="1200" cap="none" spc="0" normalizeH="0" baseline="0" noProof="0" dirty="0" smtClean="0">
                <a:ln>
                  <a:noFill/>
                </a:ln>
                <a:solidFill>
                  <a:schemeClr val="tx1">
                    <a:lumMod val="85000"/>
                    <a:lumOff val="15000"/>
                  </a:schemeClr>
                </a:solidFill>
                <a:effectLst/>
                <a:uLnTx/>
                <a:uFillTx/>
                <a:latin typeface="+mj-lt"/>
                <a:ea typeface="+mj-ea"/>
                <a:cs typeface="+mj-cs"/>
              </a:rPr>
              <a:t> </a:t>
            </a:r>
            <a:endParaRPr kumimoji="0" lang="fr-FR" sz="3200" b="0" i="0" u="none" strike="noStrike" kern="1200" cap="none" spc="0" normalizeH="0" baseline="0" noProof="0" dirty="0">
              <a:ln>
                <a:noFill/>
              </a:ln>
              <a:solidFill>
                <a:schemeClr val="tx1">
                  <a:lumMod val="85000"/>
                  <a:lumOff val="15000"/>
                </a:schemeClr>
              </a:solidFill>
              <a:effectLst/>
              <a:uLnTx/>
              <a:uFillTx/>
              <a:latin typeface="+mj-lt"/>
              <a:ea typeface="+mj-ea"/>
              <a:cs typeface="+mj-cs"/>
            </a:endParaRPr>
          </a:p>
        </p:txBody>
      </p:sp>
      <p:sp>
        <p:nvSpPr>
          <p:cNvPr id="27650" name="Rectangle 2"/>
          <p:cNvSpPr>
            <a:spLocks noChangeArrowheads="1"/>
          </p:cNvSpPr>
          <p:nvPr/>
        </p:nvSpPr>
        <p:spPr bwMode="auto">
          <a:xfrm>
            <a:off x="2757056" y="2745734"/>
            <a:ext cx="9102436"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Helvetica" charset="0"/>
              </a:rPr>
              <a:t>La note de terrain rend compte d’une mission de recherche ou d’observation participative au sujet de multiples dynamiques sociales, politiques ou économiques observées en Afrique. Elle met l’accent sur des expériences innovantes, audacieuses, pragmatiques et créatives en cours sur le continent. Il peut s’agir du portrait d’un individu ou un groupe qui méritent un auditoire plus large. Elle permet une modélisation des pratiques exportables dans d’autres parties du continent.</a:t>
            </a:r>
            <a:endParaRPr kumimoji="0" lang="fr-FR" sz="3200" b="0" i="0" u="none" strike="noStrike" cap="none" normalizeH="0" baseline="0" dirty="0" smtClean="0">
              <a:ln>
                <a:noFill/>
              </a:ln>
              <a:solidFill>
                <a:schemeClr val="tx1">
                  <a:lumMod val="75000"/>
                  <a:lumOff val="25000"/>
                </a:schemeClr>
              </a:solidFill>
              <a:effectLst/>
              <a:latin typeface="+mj-lt"/>
              <a:cs typeface="Arial" pitchFamily="34" charset="0"/>
            </a:endParaRPr>
          </a:p>
        </p:txBody>
      </p:sp>
      <p:sp>
        <p:nvSpPr>
          <p:cNvPr id="27651" name="Rectangle 3"/>
          <p:cNvSpPr>
            <a:spLocks noChangeArrowheads="1"/>
          </p:cNvSpPr>
          <p:nvPr/>
        </p:nvSpPr>
        <p:spPr bwMode="auto">
          <a:xfrm>
            <a:off x="637309" y="4879400"/>
            <a:ext cx="10945091"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Times New Roman" pitchFamily="18" charset="0"/>
                <a:cs typeface="Helvetica" charset="0"/>
              </a:rPr>
              <a:t>La note occasionnelle est une note produite suite à un évènement (Colloque, conférence, exposition, parution d’un livre, film, etc.) ; le but étant de mener une réflexion, d’offrir une analyse et une mise en perspective sur le thème de l’évènement. L’auteur démontre la pertinence et l’importance de l’évènement pour le la paix transversale et le développement de l’Afrique. Pour les évènements relatifs à l’art, l’auteur doit mettre en évidence l’apport de l’évènement pour la créativité et l’innovation en Afrique. L’auteur est aussi invité à produire une synthèse sur les différents mouvements artistiques en Afrique et à situer l’évènement sur la discipline en question.</a:t>
            </a:r>
            <a:endParaRPr kumimoji="0" lang="fr-FR" b="0" i="0" u="none" strike="noStrike" cap="none" normalizeH="0" baseline="0" dirty="0" smtClean="0">
              <a:ln>
                <a:noFill/>
              </a:ln>
              <a:solidFill>
                <a:schemeClr val="tx1">
                  <a:lumMod val="75000"/>
                  <a:lumOff val="25000"/>
                </a:schemeClr>
              </a:solidFill>
              <a:effectLst/>
              <a:latin typeface="+mj-lt"/>
              <a:cs typeface="Arial" pitchFamily="34" charset="0"/>
            </a:endParaRPr>
          </a:p>
        </p:txBody>
      </p:sp>
      <p:sp>
        <p:nvSpPr>
          <p:cNvPr id="14" name="Titre 1"/>
          <p:cNvSpPr txBox="1">
            <a:spLocks/>
          </p:cNvSpPr>
          <p:nvPr/>
        </p:nvSpPr>
        <p:spPr>
          <a:xfrm>
            <a:off x="2357404" y="4337189"/>
            <a:ext cx="8102811" cy="789055"/>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fr-FR" sz="3200" smtClean="0">
                <a:solidFill>
                  <a:schemeClr val="tx1">
                    <a:lumMod val="85000"/>
                    <a:lumOff val="15000"/>
                  </a:schemeClr>
                </a:solidFill>
                <a:latin typeface="+mj-lt"/>
                <a:ea typeface="+mj-ea"/>
                <a:cs typeface="+mj-cs"/>
              </a:rPr>
              <a:t>VI. NOTE </a:t>
            </a:r>
            <a:r>
              <a:rPr lang="fr-FR" sz="3200" dirty="0" smtClean="0">
                <a:solidFill>
                  <a:schemeClr val="tx1">
                    <a:lumMod val="85000"/>
                    <a:lumOff val="15000"/>
                  </a:schemeClr>
                </a:solidFill>
                <a:latin typeface="+mj-lt"/>
                <a:ea typeface="+mj-ea"/>
                <a:cs typeface="+mj-cs"/>
              </a:rPr>
              <a:t>OCCASIONNELLE</a:t>
            </a:r>
            <a:r>
              <a:rPr kumimoji="0" lang="fr-FR" sz="3200" b="0" i="0" u="none" strike="noStrike" kern="1200" cap="none" spc="0" normalizeH="0" baseline="0" noProof="0" dirty="0" smtClean="0">
                <a:ln>
                  <a:noFill/>
                </a:ln>
                <a:solidFill>
                  <a:schemeClr val="tx1">
                    <a:lumMod val="85000"/>
                    <a:lumOff val="15000"/>
                  </a:schemeClr>
                </a:solidFill>
                <a:effectLst/>
                <a:uLnTx/>
                <a:uFillTx/>
                <a:latin typeface="+mj-lt"/>
                <a:ea typeface="+mj-ea"/>
                <a:cs typeface="+mj-cs"/>
              </a:rPr>
              <a:t> </a:t>
            </a:r>
            <a:endParaRPr kumimoji="0" lang="fr-FR" sz="3200" b="0" i="0" u="none" strike="noStrike" kern="1200" cap="none" spc="0" normalizeH="0" baseline="0" noProof="0" dirty="0">
              <a:ln>
                <a:noFill/>
              </a:ln>
              <a:solidFill>
                <a:schemeClr val="tx1">
                  <a:lumMod val="85000"/>
                  <a:lumOff val="15000"/>
                </a:schemeClr>
              </a:solidFill>
              <a:effectLst/>
              <a:uLnTx/>
              <a:uFillTx/>
              <a:latin typeface="+mj-lt"/>
              <a:ea typeface="+mj-ea"/>
              <a:cs typeface="+mj-cs"/>
            </a:endParaRPr>
          </a:p>
        </p:txBody>
      </p:sp>
      <p:pic>
        <p:nvPicPr>
          <p:cNvPr id="1026" name="Picture 2"/>
          <p:cNvPicPr>
            <a:picLocks noChangeAspect="1" noChangeArrowheads="1"/>
          </p:cNvPicPr>
          <p:nvPr/>
        </p:nvPicPr>
        <p:blipFill>
          <a:blip r:embed="rId3" cstate="print"/>
          <a:srcRect/>
          <a:stretch>
            <a:fillRect/>
          </a:stretch>
        </p:blipFill>
        <p:spPr bwMode="auto">
          <a:xfrm>
            <a:off x="512123" y="2428999"/>
            <a:ext cx="19050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3605" y="261911"/>
            <a:ext cx="8102811" cy="789055"/>
          </a:xfrm>
        </p:spPr>
        <p:txBody>
          <a:bodyPr>
            <a:normAutofit/>
          </a:bodyPr>
          <a:lstStyle/>
          <a:p>
            <a:r>
              <a:rPr lang="fr-FR" sz="3200" dirty="0" smtClean="0"/>
              <a:t>VIDEO THINKING AFRICA</a:t>
            </a:r>
            <a:endParaRPr lang="fr-FR" sz="3200" dirty="0"/>
          </a:p>
        </p:txBody>
      </p:sp>
      <p:sp>
        <p:nvSpPr>
          <p:cNvPr id="4" name="Espace réservé du numéro de diapositive 3"/>
          <p:cNvSpPr>
            <a:spLocks noGrp="1"/>
          </p:cNvSpPr>
          <p:nvPr>
            <p:ph type="sldNum" sz="quarter" idx="12"/>
          </p:nvPr>
        </p:nvSpPr>
        <p:spPr/>
        <p:txBody>
          <a:bodyPr/>
          <a:lstStyle/>
          <a:p>
            <a:fld id="{D0D4ADB3-2830-42BA-8E78-91AF334540A1}" type="slidenum">
              <a:rPr lang="en-GB" smtClean="0"/>
              <a:pPr/>
              <a:t>8</a:t>
            </a:fld>
            <a:endParaRPr lang="en-GB"/>
          </a:p>
        </p:txBody>
      </p:sp>
      <p:sp>
        <p:nvSpPr>
          <p:cNvPr id="12" name="Rectangle 11"/>
          <p:cNvSpPr/>
          <p:nvPr/>
        </p:nvSpPr>
        <p:spPr>
          <a:xfrm>
            <a:off x="6954981" y="2867890"/>
            <a:ext cx="5029200" cy="3323987"/>
          </a:xfrm>
          <a:prstGeom prst="rect">
            <a:avLst/>
          </a:prstGeom>
          <a:solidFill>
            <a:srgbClr val="F5825A"/>
          </a:solidFill>
          <a:ln>
            <a:solidFill>
              <a:schemeClr val="accent1"/>
            </a:solidFill>
          </a:ln>
        </p:spPr>
        <p:txBody>
          <a:bodyPr wrap="square">
            <a:spAutoFit/>
          </a:bodyPr>
          <a:lstStyle/>
          <a:p>
            <a:pPr algn="ctr"/>
            <a:r>
              <a:rPr lang="fr-FR" sz="2000" b="1" dirty="0" smtClean="0">
                <a:solidFill>
                  <a:schemeClr val="accent1"/>
                </a:solidFill>
              </a:rPr>
              <a:t>Consignes pour le montage:</a:t>
            </a:r>
          </a:p>
          <a:p>
            <a:pPr algn="just"/>
            <a:endParaRPr lang="fr-FR" dirty="0" smtClean="0">
              <a:solidFill>
                <a:schemeClr val="accent1"/>
              </a:solidFill>
            </a:endParaRPr>
          </a:p>
          <a:p>
            <a:pPr lvl="0" fontAlgn="base">
              <a:spcBef>
                <a:spcPct val="0"/>
              </a:spcBef>
              <a:spcAft>
                <a:spcPct val="0"/>
              </a:spcAft>
            </a:pPr>
            <a:r>
              <a:rPr lang="fr-FR" sz="1900" dirty="0" smtClean="0">
                <a:solidFill>
                  <a:schemeClr val="accent1"/>
                </a:solidFill>
              </a:rPr>
              <a:t>- Respecter la charte graphique et l’identité visuelle de </a:t>
            </a:r>
            <a:r>
              <a:rPr lang="fr-FR" sz="1900" dirty="0" err="1" smtClean="0">
                <a:solidFill>
                  <a:schemeClr val="accent1"/>
                </a:solidFill>
              </a:rPr>
              <a:t>Thinking</a:t>
            </a:r>
            <a:r>
              <a:rPr lang="fr-FR" sz="1900" dirty="0" smtClean="0">
                <a:solidFill>
                  <a:schemeClr val="accent1"/>
                </a:solidFill>
              </a:rPr>
              <a:t> </a:t>
            </a:r>
            <a:r>
              <a:rPr lang="fr-FR" sz="1900" dirty="0" err="1" smtClean="0">
                <a:solidFill>
                  <a:schemeClr val="accent1"/>
                </a:solidFill>
              </a:rPr>
              <a:t>Africa</a:t>
            </a:r>
            <a:r>
              <a:rPr lang="fr-FR" sz="1900" dirty="0" smtClean="0">
                <a:solidFill>
                  <a:schemeClr val="accent1"/>
                </a:solidFill>
              </a:rPr>
              <a:t> en faisant apparaitre le </a:t>
            </a:r>
            <a:r>
              <a:rPr lang="fr-FR" sz="1900" dirty="0" smtClean="0">
                <a:solidFill>
                  <a:schemeClr val="accent1"/>
                </a:solidFill>
              </a:rPr>
              <a:t>logotype et </a:t>
            </a:r>
            <a:r>
              <a:rPr lang="fr-FR" sz="1900" dirty="0" smtClean="0">
                <a:solidFill>
                  <a:schemeClr val="accent1"/>
                </a:solidFill>
              </a:rPr>
              <a:t>en utilisant la musique de </a:t>
            </a:r>
            <a:r>
              <a:rPr lang="fr-FR" sz="1900" dirty="0" err="1" smtClean="0">
                <a:solidFill>
                  <a:schemeClr val="accent1"/>
                </a:solidFill>
              </a:rPr>
              <a:t>Thinking</a:t>
            </a:r>
            <a:r>
              <a:rPr lang="fr-FR" sz="1900" dirty="0" smtClean="0">
                <a:solidFill>
                  <a:schemeClr val="accent1"/>
                </a:solidFill>
              </a:rPr>
              <a:t> </a:t>
            </a:r>
            <a:r>
              <a:rPr lang="fr-FR" sz="1900" dirty="0" err="1" smtClean="0">
                <a:solidFill>
                  <a:schemeClr val="accent1"/>
                </a:solidFill>
              </a:rPr>
              <a:t>Africa</a:t>
            </a:r>
            <a:r>
              <a:rPr lang="fr-FR" sz="1900" dirty="0" smtClean="0">
                <a:solidFill>
                  <a:schemeClr val="accent1"/>
                </a:solidFill>
              </a:rPr>
              <a:t>. Le morceau de Musique s’appelle Hima, il est de Nawal </a:t>
            </a:r>
            <a:r>
              <a:rPr lang="fr-FR" sz="1900" dirty="0" err="1" smtClean="0">
                <a:solidFill>
                  <a:schemeClr val="accent1"/>
                </a:solidFill>
              </a:rPr>
              <a:t>Mladjawo</a:t>
            </a:r>
            <a:endParaRPr lang="fr-FR" sz="1900" dirty="0" smtClean="0">
              <a:solidFill>
                <a:schemeClr val="accent1"/>
              </a:solidFill>
            </a:endParaRPr>
          </a:p>
          <a:p>
            <a:pPr lvl="0" fontAlgn="base">
              <a:spcBef>
                <a:spcPct val="0"/>
              </a:spcBef>
              <a:spcAft>
                <a:spcPct val="0"/>
              </a:spcAft>
            </a:pPr>
            <a:r>
              <a:rPr lang="fr-FR" sz="1900" dirty="0" smtClean="0">
                <a:solidFill>
                  <a:schemeClr val="accent1"/>
                </a:solidFill>
              </a:rPr>
              <a:t>- Faire apparaitre sur le montage le nom de l’interviewé, de l’intervieweur et du monteur.</a:t>
            </a:r>
          </a:p>
          <a:p>
            <a:pPr lvl="0" fontAlgn="base">
              <a:spcBef>
                <a:spcPct val="0"/>
              </a:spcBef>
              <a:spcAft>
                <a:spcPct val="0"/>
              </a:spcAft>
            </a:pPr>
            <a:r>
              <a:rPr lang="fr-FR" sz="1900" dirty="0" smtClean="0">
                <a:solidFill>
                  <a:schemeClr val="accent1"/>
                </a:solidFill>
              </a:rPr>
              <a:t>- Remercier tous les crédits, son et images</a:t>
            </a:r>
          </a:p>
          <a:p>
            <a:pPr algn="ctr"/>
            <a:endParaRPr lang="fr-FR" sz="2000" b="1" dirty="0" smtClean="0">
              <a:solidFill>
                <a:srgbClr val="C00000"/>
              </a:solidFill>
            </a:endParaRPr>
          </a:p>
        </p:txBody>
      </p:sp>
      <p:sp>
        <p:nvSpPr>
          <p:cNvPr id="2049" name="Rectangle 1"/>
          <p:cNvSpPr>
            <a:spLocks noChangeArrowheads="1"/>
          </p:cNvSpPr>
          <p:nvPr/>
        </p:nvSpPr>
        <p:spPr bwMode="auto">
          <a:xfrm>
            <a:off x="190000" y="982349"/>
            <a:ext cx="9797145" cy="1390084"/>
          </a:xfrm>
          <a:prstGeom prst="rect">
            <a:avLst/>
          </a:prstGeom>
          <a:noFill/>
          <a:ln w="9525">
            <a:noFill/>
            <a:miter lim="800000"/>
            <a:headEnd/>
            <a:tailEnd/>
          </a:ln>
          <a:effectLst/>
        </p:spPr>
        <p:txBody>
          <a:bodyPr vert="horz" wrap="square" lIns="91440" tIns="12696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rgbClr val="C0504D"/>
                </a:solidFill>
                <a:effectLst/>
                <a:latin typeface="+mj-lt"/>
                <a:ea typeface="Times New Roman" pitchFamily="18" charset="0"/>
                <a:cs typeface="Times New Roman" pitchFamily="18" charset="0"/>
              </a:rPr>
              <a:t>Les entretiens</a:t>
            </a:r>
            <a:endParaRPr kumimoji="0" lang="fr-FR" b="1" i="0" u="none" strike="noStrike" cap="none" normalizeH="0" baseline="0" dirty="0" smtClean="0">
              <a:ln>
                <a:noFill/>
              </a:ln>
              <a:solidFill>
                <a:schemeClr val="tx1"/>
              </a:solidFill>
              <a:effectLst/>
              <a:latin typeface="+mj-l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1" u="none" strike="noStrike" cap="none" normalizeH="0" baseline="0" dirty="0" smtClean="0">
                <a:ln>
                  <a:noFill/>
                </a:ln>
                <a:solidFill>
                  <a:schemeClr val="tx1">
                    <a:lumMod val="75000"/>
                    <a:lumOff val="25000"/>
                  </a:schemeClr>
                </a:solidFill>
                <a:effectLst/>
                <a:latin typeface="+mj-lt"/>
                <a:ea typeface="Calibri" pitchFamily="34" charset="0"/>
                <a:cs typeface="Times New Roman" pitchFamily="18" charset="0"/>
              </a:rPr>
              <a:t>Les entretiens vidéo sont destinés au grand public. Plus accessibles que les articles universitaires, ils doivent expliquer simplement des concepts clés de l’œuvre de l’intellectuel, expert ou d’artiste invité. </a:t>
            </a:r>
            <a:endParaRPr kumimoji="0" lang="fr-FR" sz="2000" b="0" i="1"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1" i="1" u="none" strike="noStrike" cap="none" normalizeH="0" baseline="0" dirty="0" smtClean="0">
                <a:ln>
                  <a:noFill/>
                </a:ln>
                <a:solidFill>
                  <a:schemeClr val="tx1">
                    <a:lumMod val="75000"/>
                    <a:lumOff val="25000"/>
                  </a:schemeClr>
                </a:solidFill>
                <a:effectLst/>
                <a:latin typeface="+mj-lt"/>
                <a:ea typeface="Calibri" pitchFamily="34" charset="0"/>
                <a:cs typeface="Times New Roman" pitchFamily="18" charset="0"/>
              </a:rPr>
              <a:t>Objectif </a:t>
            </a:r>
            <a:r>
              <a:rPr kumimoji="0" lang="fr-FR" sz="1600" b="0" i="1" u="none" strike="noStrike" cap="none" normalizeH="0" baseline="0" dirty="0" smtClean="0">
                <a:ln>
                  <a:noFill/>
                </a:ln>
                <a:solidFill>
                  <a:schemeClr val="tx1">
                    <a:lumMod val="75000"/>
                    <a:lumOff val="25000"/>
                  </a:schemeClr>
                </a:solidFill>
                <a:effectLst/>
                <a:latin typeface="+mj-lt"/>
                <a:ea typeface="Calibri" pitchFamily="34" charset="0"/>
                <a:cs typeface="Times New Roman" pitchFamily="18" charset="0"/>
              </a:rPr>
              <a:t>: vulgariser le savoir et rendre les intellectuels plus accessibles au grand public et mettre à la disposition du plus grand nombre un savoir trop souvent caché dans les instituts de recherche. </a:t>
            </a:r>
            <a:endParaRPr kumimoji="0" lang="fr-FR" sz="3600" b="0" i="1" u="none" strike="noStrike" cap="none" normalizeH="0" baseline="0" dirty="0" smtClean="0">
              <a:ln>
                <a:noFill/>
              </a:ln>
              <a:solidFill>
                <a:schemeClr val="tx1">
                  <a:lumMod val="75000"/>
                  <a:lumOff val="25000"/>
                </a:schemeClr>
              </a:solidFill>
              <a:effectLst/>
              <a:latin typeface="+mj-lt"/>
              <a:cs typeface="Arial" pitchFamily="34" charset="0"/>
            </a:endParaRPr>
          </a:p>
        </p:txBody>
      </p:sp>
      <p:sp>
        <p:nvSpPr>
          <p:cNvPr id="2050" name="Rectangle 2"/>
          <p:cNvSpPr>
            <a:spLocks noChangeArrowheads="1"/>
          </p:cNvSpPr>
          <p:nvPr/>
        </p:nvSpPr>
        <p:spPr bwMode="auto">
          <a:xfrm>
            <a:off x="213756" y="2549900"/>
            <a:ext cx="6673931"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lumMod val="75000"/>
                    <a:lumOff val="25000"/>
                  </a:schemeClr>
                </a:solidFill>
                <a:effectLst/>
                <a:latin typeface="+mj-lt"/>
                <a:ea typeface="Calibri" pitchFamily="34" charset="0"/>
                <a:cs typeface="Times New Roman" pitchFamily="18" charset="0"/>
              </a:rPr>
              <a:t>Choix du sujet </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Times New Roman" pitchFamily="18" charset="0"/>
              </a:rPr>
              <a:t>- L’interviewé peut être un artiste, un écrivain, un historien, un philosophe, un politicien, un académicien… Il ne doit pas nécessairement être connu.</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lvl="0" algn="just" eaLnBrk="0" fontAlgn="base" hangingPunct="0">
              <a:spcBef>
                <a:spcPct val="0"/>
              </a:spcBef>
              <a:spcAft>
                <a:spcPct val="0"/>
              </a:spcAft>
              <a:buFontTx/>
              <a:buChar char="-"/>
            </a:pPr>
            <a:r>
              <a:rPr lang="fr-FR" dirty="0" smtClean="0">
                <a:solidFill>
                  <a:schemeClr val="tx1">
                    <a:lumMod val="75000"/>
                    <a:lumOff val="25000"/>
                  </a:schemeClr>
                </a:solidFill>
                <a:latin typeface="+mj-lt"/>
                <a:ea typeface="Calibri" pitchFamily="34" charset="0"/>
                <a:cs typeface="Times New Roman" pitchFamily="18" charset="0"/>
              </a:rPr>
              <a:t> L 'intervieweur </a:t>
            </a:r>
            <a:r>
              <a:rPr lang="fr-FR" dirty="0" smtClean="0">
                <a:solidFill>
                  <a:schemeClr val="tx1">
                    <a:lumMod val="75000"/>
                    <a:lumOff val="25000"/>
                  </a:schemeClr>
                </a:solidFill>
                <a:latin typeface="+mj-lt"/>
                <a:ea typeface="Calibri" pitchFamily="34" charset="0"/>
                <a:cs typeface="Times New Roman" pitchFamily="18" charset="0"/>
              </a:rPr>
              <a:t>s’efforcera d'interroger de l'interviewé sur la paix</a:t>
            </a:r>
            <a:r>
              <a:rPr lang="fr-FR" dirty="0" smtClean="0">
                <a:solidFill>
                  <a:schemeClr val="tx1">
                    <a:lumMod val="75000"/>
                    <a:lumOff val="25000"/>
                  </a:schemeClr>
                </a:solidFill>
                <a:latin typeface="+mj-lt"/>
                <a:ea typeface="Calibri" pitchFamily="34" charset="0"/>
                <a:cs typeface="Times New Roman" pitchFamily="18" charset="0"/>
              </a:rPr>
              <a:t>.</a:t>
            </a:r>
            <a:endParaRPr lang="fr-FR" dirty="0" smtClean="0">
              <a:solidFill>
                <a:schemeClr val="tx1">
                  <a:lumMod val="75000"/>
                  <a:lumOff val="25000"/>
                </a:schemeClr>
              </a:solidFill>
              <a:latin typeface="+mj-l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lang="fr-FR" dirty="0" smtClean="0">
                <a:solidFill>
                  <a:schemeClr val="tx1">
                    <a:lumMod val="75000"/>
                    <a:lumOff val="25000"/>
                  </a:schemeClr>
                </a:solidFill>
                <a:latin typeface="+mj-lt"/>
                <a:ea typeface="Calibri" pitchFamily="34" charset="0"/>
                <a:cs typeface="Times New Roman" pitchFamily="18" charset="0"/>
              </a:rPr>
              <a:t> Il est essentiel que le choix se porte sur quelqu’un qui a apporté </a:t>
            </a: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Times New Roman" pitchFamily="18" charset="0"/>
              </a:rPr>
              <a:t>une réelle contribution dans sa discipline</a:t>
            </a:r>
            <a:endParaRPr kumimoji="0" lang="fr-FR" sz="4000" b="0" i="0" u="none" strike="noStrike" cap="none" normalizeH="0" baseline="0" dirty="0" smtClean="0">
              <a:ln>
                <a:noFill/>
              </a:ln>
              <a:solidFill>
                <a:schemeClr val="tx1">
                  <a:lumMod val="75000"/>
                  <a:lumOff val="25000"/>
                </a:schemeClr>
              </a:solidFill>
              <a:effectLst/>
              <a:latin typeface="+mj-lt"/>
              <a:cs typeface="Arial" pitchFamily="34" charset="0"/>
            </a:endParaRPr>
          </a:p>
        </p:txBody>
      </p:sp>
      <p:sp>
        <p:nvSpPr>
          <p:cNvPr id="2051" name="Rectangle 3"/>
          <p:cNvSpPr>
            <a:spLocks noChangeArrowheads="1"/>
          </p:cNvSpPr>
          <p:nvPr/>
        </p:nvSpPr>
        <p:spPr bwMode="auto">
          <a:xfrm>
            <a:off x="201881" y="4498942"/>
            <a:ext cx="6709558" cy="2313365"/>
          </a:xfrm>
          <a:prstGeom prst="rect">
            <a:avLst/>
          </a:prstGeom>
          <a:noFill/>
          <a:ln w="9525">
            <a:noFill/>
            <a:miter lim="800000"/>
            <a:headEnd/>
            <a:tailEnd/>
          </a:ln>
          <a:effectLst/>
        </p:spPr>
        <p:txBody>
          <a:bodyPr vert="horz" wrap="square" lIns="91440" tIns="126960" rIns="91440" bIns="152352"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lumMod val="75000"/>
                    <a:lumOff val="25000"/>
                  </a:schemeClr>
                </a:solidFill>
                <a:effectLst/>
                <a:latin typeface="+mj-lt"/>
                <a:ea typeface="Times New Roman" pitchFamily="18" charset="0"/>
                <a:cs typeface="Helvetica" charset="0"/>
              </a:rPr>
              <a:t>Structure </a:t>
            </a:r>
            <a:endParaRPr kumimoji="0" lang="fr-FR" sz="2400" b="1" i="0" u="none" strike="noStrike" cap="none" normalizeH="0" baseline="0" dirty="0" smtClean="0">
              <a:ln>
                <a:noFill/>
              </a:ln>
              <a:solidFill>
                <a:schemeClr val="tx1">
                  <a:lumMod val="75000"/>
                  <a:lumOff val="25000"/>
                </a:schemeClr>
              </a:solidFill>
              <a:effectLst/>
              <a:latin typeface="+mj-l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Times New Roman" pitchFamily="18" charset="0"/>
              </a:rPr>
              <a:t>Consignes pour l’intervieweur :</a:t>
            </a:r>
            <a:endParaRPr kumimoji="0" lang="fr-FR" sz="2400" b="0" i="0" u="none" strike="noStrike" cap="none" normalizeH="0" baseline="0" dirty="0" smtClean="0">
              <a:ln>
                <a:noFill/>
              </a:ln>
              <a:solidFill>
                <a:schemeClr val="tx1">
                  <a:lumMod val="75000"/>
                  <a:lumOff val="25000"/>
                </a:schemeClr>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Times New Roman" pitchFamily="18" charset="0"/>
              </a:rPr>
              <a:t>15 questions maximum : 5 questions sur la personne, par cours, formations et activités / 5 questions sur l’œuvre, les concepts clefs, les problématiques abordées / 5 questions sur une prospective africaine devenir de l’Afrique.</a:t>
            </a:r>
            <a:endPar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lumMod val="75000"/>
                    <a:lumOff val="25000"/>
                  </a:schemeClr>
                </a:solidFill>
                <a:effectLst/>
                <a:latin typeface="+mj-lt"/>
                <a:ea typeface="Calibri" pitchFamily="34" charset="0"/>
                <a:cs typeface="Arial" pitchFamily="34" charset="0"/>
              </a:rPr>
              <a:t>15 minutes par partie soit, 15 minutes pour 5 questions.</a:t>
            </a:r>
            <a:r>
              <a:rPr kumimoji="0" lang="fr-FR" sz="2400" b="0" i="0" u="none" strike="noStrike" cap="none" normalizeH="0" baseline="0" dirty="0" smtClean="0">
                <a:ln>
                  <a:noFill/>
                </a:ln>
                <a:solidFill>
                  <a:schemeClr val="tx1">
                    <a:lumMod val="75000"/>
                    <a:lumOff val="25000"/>
                  </a:schemeClr>
                </a:solidFill>
                <a:effectLst/>
                <a:latin typeface="+mj-lt"/>
                <a:cs typeface="Arial" pitchFamily="34" charset="0"/>
              </a:rPr>
              <a:t> </a:t>
            </a:r>
            <a:endParaRPr kumimoji="0" lang="fr-FR" sz="4000" b="0" i="0" u="none" strike="noStrike" cap="none" normalizeH="0" baseline="0" dirty="0" smtClean="0">
              <a:ln>
                <a:noFill/>
              </a:ln>
              <a:solidFill>
                <a:schemeClr val="tx1">
                  <a:lumMod val="75000"/>
                  <a:lumOff val="25000"/>
                </a:schemeClr>
              </a:solidFill>
              <a:effectLst/>
              <a:latin typeface="+mj-lt"/>
              <a:cs typeface="Arial" pitchFamily="34" charset="0"/>
            </a:endParaRPr>
          </a:p>
        </p:txBody>
      </p:sp>
      <p:pic>
        <p:nvPicPr>
          <p:cNvPr id="9" name="Image 8"/>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0121769" y="180109"/>
            <a:ext cx="1881468" cy="189140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Personnalisé 3">
      <a:dk1>
        <a:sysClr val="windowText" lastClr="000000"/>
      </a:dk1>
      <a:lt1>
        <a:sysClr val="window" lastClr="FFFFFF"/>
      </a:lt1>
      <a:dk2>
        <a:srgbClr val="EFB170"/>
      </a:dk2>
      <a:lt2>
        <a:srgbClr val="FFFFF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Personnalisé 2">
      <a:majorFont>
        <a:latin typeface="Tw Cen MT"/>
        <a:ea typeface=""/>
        <a:cs typeface=""/>
      </a:majorFont>
      <a:minorFont>
        <a:latin typeface="Tw Cen MT"/>
        <a:ea typeface=""/>
        <a:cs typeface=""/>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4589</TotalTime>
  <Words>921</Words>
  <Application>Microsoft Office PowerPoint</Application>
  <PresentationFormat>Personnalisé</PresentationFormat>
  <Paragraphs>113</Paragraphs>
  <Slides>8</Slides>
  <Notes>1</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Brin</vt:lpstr>
      <vt:lpstr>Diapositive 1</vt:lpstr>
      <vt:lpstr>I. NOTE D’ANALYSE POLITIQUE  </vt:lpstr>
      <vt:lpstr>NOTE D’ANALYSE POLITIQUE</vt:lpstr>
      <vt:lpstr>II. NOTE DE RECHERCHE  </vt:lpstr>
      <vt:lpstr>III. RECENSION D’OUVRAGE</vt:lpstr>
      <vt:lpstr>RECENSION D’OUVRAGE</vt:lpstr>
      <vt:lpstr>IV. INFO FLASH </vt:lpstr>
      <vt:lpstr>VIDEO THINKING AFRICA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vicky M...</dc:creator>
  <cp:lastModifiedBy>Barbara</cp:lastModifiedBy>
  <cp:revision>66</cp:revision>
  <dcterms:created xsi:type="dcterms:W3CDTF">2014-07-11T12:42:40Z</dcterms:created>
  <dcterms:modified xsi:type="dcterms:W3CDTF">2014-08-05T12:15:08Z</dcterms:modified>
</cp:coreProperties>
</file>